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handoutMasterIdLst>
    <p:handoutMasterId r:id="rId13"/>
  </p:handoutMasterIdLst>
  <p:sldIdLst>
    <p:sldId id="256" r:id="rId2"/>
    <p:sldId id="257" r:id="rId3"/>
    <p:sldId id="260" r:id="rId4"/>
    <p:sldId id="259" r:id="rId5"/>
    <p:sldId id="261" r:id="rId6"/>
    <p:sldId id="262" r:id="rId7"/>
    <p:sldId id="264" r:id="rId8"/>
    <p:sldId id="265" r:id="rId9"/>
    <p:sldId id="266" r:id="rId10"/>
    <p:sldId id="267" r:id="rId11"/>
    <p:sldId id="258" r:id="rId12"/>
  </p:sldIdLst>
  <p:sldSz cx="9144000" cy="6858000" type="screen4x3"/>
  <p:notesSz cx="6858000" cy="9144000"/>
  <p:defaultTextStyle>
    <a:defPPr>
      <a:defRPr lang="ru-RU"/>
    </a:defPPr>
    <a:lvl1pPr algn="l" rtl="0" fontAlgn="base">
      <a:spcBef>
        <a:spcPct val="0"/>
      </a:spcBef>
      <a:spcAft>
        <a:spcPct val="0"/>
      </a:spcAft>
      <a:defRPr kern="1200">
        <a:solidFill>
          <a:schemeClr val="tx1"/>
        </a:solidFill>
        <a:latin typeface="Arial" panose="020B0604020202020204" pitchFamily="34" charset="0"/>
        <a:ea typeface="+mn-ea"/>
        <a:cs typeface="+mn-cs"/>
      </a:defRPr>
    </a:lvl1pPr>
    <a:lvl2pPr marL="457200" algn="l" rtl="0" fontAlgn="base">
      <a:spcBef>
        <a:spcPct val="0"/>
      </a:spcBef>
      <a:spcAft>
        <a:spcPct val="0"/>
      </a:spcAft>
      <a:defRPr kern="1200">
        <a:solidFill>
          <a:schemeClr val="tx1"/>
        </a:solidFill>
        <a:latin typeface="Arial" panose="020B0604020202020204" pitchFamily="34" charset="0"/>
        <a:ea typeface="+mn-ea"/>
        <a:cs typeface="+mn-cs"/>
      </a:defRPr>
    </a:lvl2pPr>
    <a:lvl3pPr marL="914400" algn="l" rtl="0" fontAlgn="base">
      <a:spcBef>
        <a:spcPct val="0"/>
      </a:spcBef>
      <a:spcAft>
        <a:spcPct val="0"/>
      </a:spcAft>
      <a:defRPr kern="1200">
        <a:solidFill>
          <a:schemeClr val="tx1"/>
        </a:solidFill>
        <a:latin typeface="Arial" panose="020B0604020202020204" pitchFamily="34" charset="0"/>
        <a:ea typeface="+mn-ea"/>
        <a:cs typeface="+mn-cs"/>
      </a:defRPr>
    </a:lvl3pPr>
    <a:lvl4pPr marL="1371600" algn="l" rtl="0" fontAlgn="base">
      <a:spcBef>
        <a:spcPct val="0"/>
      </a:spcBef>
      <a:spcAft>
        <a:spcPct val="0"/>
      </a:spcAft>
      <a:defRPr kern="1200">
        <a:solidFill>
          <a:schemeClr val="tx1"/>
        </a:solidFill>
        <a:latin typeface="Arial" panose="020B0604020202020204" pitchFamily="34" charset="0"/>
        <a:ea typeface="+mn-ea"/>
        <a:cs typeface="+mn-cs"/>
      </a:defRPr>
    </a:lvl4pPr>
    <a:lvl5pPr marL="1828800" algn="l" rtl="0" fontAlgn="base">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p:cViewPr varScale="1">
        <p:scale>
          <a:sx n="108" d="100"/>
          <a:sy n="108" d="100"/>
        </p:scale>
        <p:origin x="1704" y="102"/>
      </p:cViewPr>
      <p:guideLst/>
    </p:cSldViewPr>
  </p:slideViewPr>
  <p:notesTextViewPr>
    <p:cViewPr>
      <p:scale>
        <a:sx n="1" d="1"/>
        <a:sy n="1" d="1"/>
      </p:scale>
      <p:origin x="0" y="0"/>
    </p:cViewPr>
  </p:notesText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handoutMaster" Target="handoutMasters/handout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2.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2.jpeg>
</file>

<file path=ppt/media/image3.png>
</file>

<file path=ppt/media/image4.png>
</file>

<file path=ppt/media/image5.jpeg>
</file>

<file path=ppt/media/image6.jpeg>
</file>

<file path=ppt/media/image7.jpe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5128" name="Rectangle 8">
            <a:extLst>
              <a:ext uri="{FF2B5EF4-FFF2-40B4-BE49-F238E27FC236}">
                <a16:creationId xmlns:a16="http://schemas.microsoft.com/office/drawing/2014/main" id="{155AACE5-2896-4998-A14B-95D3ED1A5050}"/>
              </a:ext>
            </a:extLst>
          </p:cNvPr>
          <p:cNvSpPr>
            <a:spLocks noChangeArrowheads="1"/>
          </p:cNvSpPr>
          <p:nvPr/>
        </p:nvSpPr>
        <p:spPr bwMode="auto">
          <a:xfrm>
            <a:off x="0" y="1125538"/>
            <a:ext cx="5076825" cy="1152525"/>
          </a:xfrm>
          <a:prstGeom prst="rect">
            <a:avLst/>
          </a:prstGeom>
          <a:solidFill>
            <a:schemeClr val="tx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22" name="Rectangle 2">
            <a:extLst>
              <a:ext uri="{FF2B5EF4-FFF2-40B4-BE49-F238E27FC236}">
                <a16:creationId xmlns:a16="http://schemas.microsoft.com/office/drawing/2014/main" id="{5C679FDF-A020-4F37-948E-FA7BD12BCCF9}"/>
              </a:ext>
            </a:extLst>
          </p:cNvPr>
          <p:cNvSpPr>
            <a:spLocks noGrp="1" noChangeArrowheads="1"/>
          </p:cNvSpPr>
          <p:nvPr>
            <p:ph type="ctrTitle"/>
          </p:nvPr>
        </p:nvSpPr>
        <p:spPr>
          <a:xfrm>
            <a:off x="180975" y="909638"/>
            <a:ext cx="6227763" cy="1109662"/>
          </a:xfrm>
        </p:spPr>
        <p:txBody>
          <a:bodyPr/>
          <a:lstStyle>
            <a:lvl1pPr>
              <a:defRPr sz="3200">
                <a:solidFill>
                  <a:schemeClr val="bg1"/>
                </a:solidFill>
              </a:defRPr>
            </a:lvl1pPr>
          </a:lstStyle>
          <a:p>
            <a:pPr lvl="0"/>
            <a:r>
              <a:rPr lang="es-ES" altLang="en-US" noProof="0"/>
              <a:t>Haga clic para modificar el estilo de título del patrón</a:t>
            </a:r>
            <a:endParaRPr lang="ru-RU" altLang="en-US" noProof="0"/>
          </a:p>
        </p:txBody>
      </p:sp>
      <p:sp>
        <p:nvSpPr>
          <p:cNvPr id="5123" name="Rectangle 3">
            <a:extLst>
              <a:ext uri="{FF2B5EF4-FFF2-40B4-BE49-F238E27FC236}">
                <a16:creationId xmlns:a16="http://schemas.microsoft.com/office/drawing/2014/main" id="{EA43E7AB-A72C-4699-9DCC-CAD6C468D683}"/>
              </a:ext>
            </a:extLst>
          </p:cNvPr>
          <p:cNvSpPr>
            <a:spLocks noGrp="1" noChangeArrowheads="1"/>
          </p:cNvSpPr>
          <p:nvPr>
            <p:ph type="subTitle" idx="1"/>
          </p:nvPr>
        </p:nvSpPr>
        <p:spPr>
          <a:xfrm>
            <a:off x="180975" y="1652588"/>
            <a:ext cx="6227763" cy="696912"/>
          </a:xfrm>
        </p:spPr>
        <p:txBody>
          <a:bodyPr/>
          <a:lstStyle>
            <a:lvl1pPr marL="0" indent="0">
              <a:buFontTx/>
              <a:buNone/>
              <a:defRPr sz="2400" b="1">
                <a:solidFill>
                  <a:schemeClr val="bg1"/>
                </a:solidFill>
              </a:defRPr>
            </a:lvl1pPr>
          </a:lstStyle>
          <a:p>
            <a:pPr lvl="0"/>
            <a:r>
              <a:rPr lang="es-ES" altLang="en-US" noProof="0"/>
              <a:t>Haga clic para modificar el estilo de subtítulo del patrón</a:t>
            </a:r>
            <a:endParaRPr lang="ru-RU" altLang="en-US"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F5C882C-42B2-4246-BEE7-C8AFBA7041A1}"/>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texto vertical 2">
            <a:extLst>
              <a:ext uri="{FF2B5EF4-FFF2-40B4-BE49-F238E27FC236}">
                <a16:creationId xmlns:a16="http://schemas.microsoft.com/office/drawing/2014/main" id="{97D0D5B5-1C9D-43CC-8F06-53327CD2C130}"/>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Tree>
    <p:extLst>
      <p:ext uri="{BB962C8B-B14F-4D97-AF65-F5344CB8AC3E}">
        <p14:creationId xmlns:p14="http://schemas.microsoft.com/office/powerpoint/2010/main" val="178996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id="{7D8A848D-3EF6-4CF6-AF0E-504253B06675}"/>
              </a:ext>
            </a:extLst>
          </p:cNvPr>
          <p:cNvSpPr>
            <a:spLocks noGrp="1"/>
          </p:cNvSpPr>
          <p:nvPr>
            <p:ph type="title" orient="vert"/>
          </p:nvPr>
        </p:nvSpPr>
        <p:spPr>
          <a:xfrm>
            <a:off x="6850063" y="1268413"/>
            <a:ext cx="1909762" cy="5256212"/>
          </a:xfrm>
        </p:spPr>
        <p:txBody>
          <a:bodyPr vert="eaVert"/>
          <a:lstStyle/>
          <a:p>
            <a:r>
              <a:rPr lang="es-ES"/>
              <a:t>Haga clic para modificar el estilo de título del patrón</a:t>
            </a:r>
            <a:endParaRPr lang="en-US"/>
          </a:p>
        </p:txBody>
      </p:sp>
      <p:sp>
        <p:nvSpPr>
          <p:cNvPr id="3" name="Marcador de texto vertical 2">
            <a:extLst>
              <a:ext uri="{FF2B5EF4-FFF2-40B4-BE49-F238E27FC236}">
                <a16:creationId xmlns:a16="http://schemas.microsoft.com/office/drawing/2014/main" id="{7CB8F09C-496A-4E19-AE03-3F2148070DDB}"/>
              </a:ext>
            </a:extLst>
          </p:cNvPr>
          <p:cNvSpPr>
            <a:spLocks noGrp="1"/>
          </p:cNvSpPr>
          <p:nvPr>
            <p:ph type="body" orient="vert" idx="1"/>
          </p:nvPr>
        </p:nvSpPr>
        <p:spPr>
          <a:xfrm>
            <a:off x="1116013" y="1268413"/>
            <a:ext cx="5581650" cy="5256212"/>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Tree>
    <p:extLst>
      <p:ext uri="{BB962C8B-B14F-4D97-AF65-F5344CB8AC3E}">
        <p14:creationId xmlns:p14="http://schemas.microsoft.com/office/powerpoint/2010/main" val="28214491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131B83A-E1DB-49C0-858C-0F2750168BC1}"/>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4042322F-62C5-4B69-809B-C2AE036C923A}"/>
              </a:ext>
            </a:extLst>
          </p:cNvPr>
          <p:cNvSpPr>
            <a:spLocks noGrp="1"/>
          </p:cNvSpPr>
          <p:nvPr>
            <p:ph idx="1"/>
          </p:nvPr>
        </p:nvSpPr>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Tree>
    <p:extLst>
      <p:ext uri="{BB962C8B-B14F-4D97-AF65-F5344CB8AC3E}">
        <p14:creationId xmlns:p14="http://schemas.microsoft.com/office/powerpoint/2010/main" val="302803266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5FBE297A-FC76-4455-A336-FD050F3AF224}"/>
              </a:ext>
            </a:extLst>
          </p:cNvPr>
          <p:cNvSpPr>
            <a:spLocks noGrp="1"/>
          </p:cNvSpPr>
          <p:nvPr>
            <p:ph type="title"/>
          </p:nvPr>
        </p:nvSpPr>
        <p:spPr>
          <a:xfrm>
            <a:off x="623888" y="1709738"/>
            <a:ext cx="7886700" cy="2852737"/>
          </a:xfrm>
        </p:spPr>
        <p:txBody>
          <a:bodyPr anchor="b"/>
          <a:lstStyle>
            <a:lvl1pPr>
              <a:defRPr sz="6000"/>
            </a:lvl1p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97E21C76-32B4-4200-8E7C-7DCD2806751C}"/>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s-ES"/>
              <a:t>Haga clic para modificar los estilos de texto del patrón</a:t>
            </a:r>
          </a:p>
        </p:txBody>
      </p:sp>
    </p:spTree>
    <p:extLst>
      <p:ext uri="{BB962C8B-B14F-4D97-AF65-F5344CB8AC3E}">
        <p14:creationId xmlns:p14="http://schemas.microsoft.com/office/powerpoint/2010/main" val="101824919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413C5B44-D892-42BC-B990-B235301B2686}"/>
              </a:ext>
            </a:extLst>
          </p:cNvPr>
          <p:cNvSpPr>
            <a:spLocks noGrp="1"/>
          </p:cNvSpPr>
          <p:nvPr>
            <p:ph type="title"/>
          </p:nvPr>
        </p:nvSpPr>
        <p:spPr/>
        <p:txBody>
          <a:body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69C17ECA-D1A7-483D-B387-D9B030E592FC}"/>
              </a:ext>
            </a:extLst>
          </p:cNvPr>
          <p:cNvSpPr>
            <a:spLocks noGrp="1"/>
          </p:cNvSpPr>
          <p:nvPr>
            <p:ph sz="half" idx="1"/>
          </p:nvPr>
        </p:nvSpPr>
        <p:spPr>
          <a:xfrm>
            <a:off x="1116013" y="1916113"/>
            <a:ext cx="3744912" cy="460851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contenido 3">
            <a:extLst>
              <a:ext uri="{FF2B5EF4-FFF2-40B4-BE49-F238E27FC236}">
                <a16:creationId xmlns:a16="http://schemas.microsoft.com/office/drawing/2014/main" id="{837D42A6-0F0A-4606-B395-63258C680098}"/>
              </a:ext>
            </a:extLst>
          </p:cNvPr>
          <p:cNvSpPr>
            <a:spLocks noGrp="1"/>
          </p:cNvSpPr>
          <p:nvPr>
            <p:ph sz="half" idx="2"/>
          </p:nvPr>
        </p:nvSpPr>
        <p:spPr>
          <a:xfrm>
            <a:off x="5013325" y="1916113"/>
            <a:ext cx="3746500" cy="4608512"/>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Tree>
    <p:extLst>
      <p:ext uri="{BB962C8B-B14F-4D97-AF65-F5344CB8AC3E}">
        <p14:creationId xmlns:p14="http://schemas.microsoft.com/office/powerpoint/2010/main" val="27851850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8ACECC1-3DD4-4B8C-8AB2-A6FEDAB457D3}"/>
              </a:ext>
            </a:extLst>
          </p:cNvPr>
          <p:cNvSpPr>
            <a:spLocks noGrp="1"/>
          </p:cNvSpPr>
          <p:nvPr>
            <p:ph type="title"/>
          </p:nvPr>
        </p:nvSpPr>
        <p:spPr>
          <a:xfrm>
            <a:off x="630238" y="365125"/>
            <a:ext cx="7886700" cy="1325563"/>
          </a:xfrm>
        </p:spPr>
        <p:txBody>
          <a:bodyPr/>
          <a:lstStyle/>
          <a:p>
            <a:r>
              <a:rPr lang="es-ES"/>
              <a:t>Haga clic para modificar el estilo de título del patrón</a:t>
            </a:r>
            <a:endParaRPr lang="en-US"/>
          </a:p>
        </p:txBody>
      </p:sp>
      <p:sp>
        <p:nvSpPr>
          <p:cNvPr id="3" name="Marcador de texto 2">
            <a:extLst>
              <a:ext uri="{FF2B5EF4-FFF2-40B4-BE49-F238E27FC236}">
                <a16:creationId xmlns:a16="http://schemas.microsoft.com/office/drawing/2014/main" id="{6C25984B-C7D2-491C-AA12-3DCD470900DE}"/>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id="{AC945836-7FD9-411D-9885-AF49F8AC6651}"/>
              </a:ext>
            </a:extLst>
          </p:cNvPr>
          <p:cNvSpPr>
            <a:spLocks noGrp="1"/>
          </p:cNvSpPr>
          <p:nvPr>
            <p:ph sz="half" idx="2"/>
          </p:nvPr>
        </p:nvSpPr>
        <p:spPr>
          <a:xfrm>
            <a:off x="630238" y="2505075"/>
            <a:ext cx="386873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5" name="Marcador de texto 4">
            <a:extLst>
              <a:ext uri="{FF2B5EF4-FFF2-40B4-BE49-F238E27FC236}">
                <a16:creationId xmlns:a16="http://schemas.microsoft.com/office/drawing/2014/main" id="{966CF5E7-F22A-482F-B89A-CA8CED43893E}"/>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id="{0B816751-9E5F-4A1A-91B3-665B79F97369}"/>
              </a:ext>
            </a:extLst>
          </p:cNvPr>
          <p:cNvSpPr>
            <a:spLocks noGrp="1"/>
          </p:cNvSpPr>
          <p:nvPr>
            <p:ph sz="quarter" idx="4"/>
          </p:nvPr>
        </p:nvSpPr>
        <p:spPr>
          <a:xfrm>
            <a:off x="4629150" y="2505075"/>
            <a:ext cx="38877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Tree>
    <p:extLst>
      <p:ext uri="{BB962C8B-B14F-4D97-AF65-F5344CB8AC3E}">
        <p14:creationId xmlns:p14="http://schemas.microsoft.com/office/powerpoint/2010/main" val="3668079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CB906E3-222C-4117-A39C-7AE0703F81CB}"/>
              </a:ext>
            </a:extLst>
          </p:cNvPr>
          <p:cNvSpPr>
            <a:spLocks noGrp="1"/>
          </p:cNvSpPr>
          <p:nvPr>
            <p:ph type="title"/>
          </p:nvPr>
        </p:nvSpPr>
        <p:spPr/>
        <p:txBody>
          <a:bodyPr/>
          <a:lstStyle/>
          <a:p>
            <a:r>
              <a:rPr lang="es-ES"/>
              <a:t>Haga clic para modificar el estilo de título del patrón</a:t>
            </a:r>
            <a:endParaRPr lang="en-US"/>
          </a:p>
        </p:txBody>
      </p:sp>
    </p:spTree>
    <p:extLst>
      <p:ext uri="{BB962C8B-B14F-4D97-AF65-F5344CB8AC3E}">
        <p14:creationId xmlns:p14="http://schemas.microsoft.com/office/powerpoint/2010/main" val="26863410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29643610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3A52B6-0AEB-416F-B423-7E8BB12E2559}"/>
              </a:ext>
            </a:extLst>
          </p:cNvPr>
          <p:cNvSpPr>
            <a:spLocks noGrp="1"/>
          </p:cNvSpPr>
          <p:nvPr>
            <p:ph type="title"/>
          </p:nvPr>
        </p:nvSpPr>
        <p:spPr>
          <a:xfrm>
            <a:off x="630238" y="457200"/>
            <a:ext cx="2949575" cy="1600200"/>
          </a:xfrm>
        </p:spPr>
        <p:txBody>
          <a:bodyPr anchor="b"/>
          <a:lstStyle>
            <a:lvl1pPr>
              <a:defRPr sz="3200"/>
            </a:lvl1pPr>
          </a:lstStyle>
          <a:p>
            <a:r>
              <a:rPr lang="es-ES"/>
              <a:t>Haga clic para modificar el estilo de título del patrón</a:t>
            </a:r>
            <a:endParaRPr lang="en-US"/>
          </a:p>
        </p:txBody>
      </p:sp>
      <p:sp>
        <p:nvSpPr>
          <p:cNvPr id="3" name="Marcador de contenido 2">
            <a:extLst>
              <a:ext uri="{FF2B5EF4-FFF2-40B4-BE49-F238E27FC236}">
                <a16:creationId xmlns:a16="http://schemas.microsoft.com/office/drawing/2014/main" id="{C5F8C792-B5FD-475D-AC82-21AB53F72F63}"/>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US"/>
          </a:p>
        </p:txBody>
      </p:sp>
      <p:sp>
        <p:nvSpPr>
          <p:cNvPr id="4" name="Marcador de texto 3">
            <a:extLst>
              <a:ext uri="{FF2B5EF4-FFF2-40B4-BE49-F238E27FC236}">
                <a16:creationId xmlns:a16="http://schemas.microsoft.com/office/drawing/2014/main" id="{2E5D64FE-132C-487A-9264-D92EAF4EF697}"/>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Tree>
    <p:extLst>
      <p:ext uri="{BB962C8B-B14F-4D97-AF65-F5344CB8AC3E}">
        <p14:creationId xmlns:p14="http://schemas.microsoft.com/office/powerpoint/2010/main" val="27210721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AB3AC8EA-D561-4B7C-80EB-C4AD4D983A8C}"/>
              </a:ext>
            </a:extLst>
          </p:cNvPr>
          <p:cNvSpPr>
            <a:spLocks noGrp="1"/>
          </p:cNvSpPr>
          <p:nvPr>
            <p:ph type="title"/>
          </p:nvPr>
        </p:nvSpPr>
        <p:spPr>
          <a:xfrm>
            <a:off x="630238" y="457200"/>
            <a:ext cx="2949575" cy="1600200"/>
          </a:xfrm>
        </p:spPr>
        <p:txBody>
          <a:bodyPr anchor="b"/>
          <a:lstStyle>
            <a:lvl1pPr>
              <a:defRPr sz="3200"/>
            </a:lvl1pPr>
          </a:lstStyle>
          <a:p>
            <a:r>
              <a:rPr lang="es-ES"/>
              <a:t>Haga clic para modificar el estilo de título del patrón</a:t>
            </a:r>
            <a:endParaRPr lang="en-US"/>
          </a:p>
        </p:txBody>
      </p:sp>
      <p:sp>
        <p:nvSpPr>
          <p:cNvPr id="3" name="Marcador de posición de imagen 2">
            <a:extLst>
              <a:ext uri="{FF2B5EF4-FFF2-40B4-BE49-F238E27FC236}">
                <a16:creationId xmlns:a16="http://schemas.microsoft.com/office/drawing/2014/main" id="{9DBBB03C-F061-4231-8BE7-7C9975540D37}"/>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US"/>
          </a:p>
        </p:txBody>
      </p:sp>
      <p:sp>
        <p:nvSpPr>
          <p:cNvPr id="4" name="Marcador de texto 3">
            <a:extLst>
              <a:ext uri="{FF2B5EF4-FFF2-40B4-BE49-F238E27FC236}">
                <a16:creationId xmlns:a16="http://schemas.microsoft.com/office/drawing/2014/main" id="{EB9DA8BF-CA02-415D-93E0-2D2286E2E2C5}"/>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Tree>
    <p:extLst>
      <p:ext uri="{BB962C8B-B14F-4D97-AF65-F5344CB8AC3E}">
        <p14:creationId xmlns:p14="http://schemas.microsoft.com/office/powerpoint/2010/main" val="26266555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3"/>
          <a:srcRect/>
          <a:stretch>
            <a:fillRect/>
          </a:stretch>
        </a:blip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4A024181-0F38-46F1-B81D-7A9539FA02CD}"/>
              </a:ext>
            </a:extLst>
          </p:cNvPr>
          <p:cNvSpPr>
            <a:spLocks noGrp="1" noChangeArrowheads="1"/>
          </p:cNvSpPr>
          <p:nvPr>
            <p:ph type="title"/>
          </p:nvPr>
        </p:nvSpPr>
        <p:spPr bwMode="auto">
          <a:xfrm>
            <a:off x="1116013" y="1268413"/>
            <a:ext cx="6553200" cy="6492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s-ES" altLang="en-US"/>
              <a:t>Haga clic para modificar el estilo de título del patrón</a:t>
            </a:r>
            <a:endParaRPr lang="ru-RU" altLang="en-US"/>
          </a:p>
        </p:txBody>
      </p:sp>
      <p:sp>
        <p:nvSpPr>
          <p:cNvPr id="1027" name="Rectangle 3">
            <a:extLst>
              <a:ext uri="{FF2B5EF4-FFF2-40B4-BE49-F238E27FC236}">
                <a16:creationId xmlns:a16="http://schemas.microsoft.com/office/drawing/2014/main" id="{542AAFCD-21AF-4F27-957B-16D412C86F77}"/>
              </a:ext>
            </a:extLst>
          </p:cNvPr>
          <p:cNvSpPr>
            <a:spLocks noGrp="1" noChangeArrowheads="1"/>
          </p:cNvSpPr>
          <p:nvPr>
            <p:ph type="body" idx="1"/>
          </p:nvPr>
        </p:nvSpPr>
        <p:spPr bwMode="auto">
          <a:xfrm>
            <a:off x="1116013" y="1916113"/>
            <a:ext cx="7643812" cy="4608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s-ES" altLang="en-US"/>
              <a:t>Haga clic para modificar los estilos de texto del patrón</a:t>
            </a:r>
          </a:p>
          <a:p>
            <a:pPr lvl="1"/>
            <a:r>
              <a:rPr lang="es-ES" altLang="en-US"/>
              <a:t>Segundo nivel</a:t>
            </a:r>
          </a:p>
          <a:p>
            <a:pPr lvl="2"/>
            <a:r>
              <a:rPr lang="es-ES" altLang="en-US"/>
              <a:t>Tercer nivel</a:t>
            </a:r>
          </a:p>
          <a:p>
            <a:pPr lvl="3"/>
            <a:r>
              <a:rPr lang="es-ES" altLang="en-US"/>
              <a:t>Cuarto nivel</a:t>
            </a:r>
          </a:p>
          <a:p>
            <a:pPr lvl="4"/>
            <a:r>
              <a:rPr lang="es-ES" altLang="en-US"/>
              <a:t>Quinto nivel</a:t>
            </a:r>
            <a:endParaRPr lang="ru-RU"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rtl="0" eaLnBrk="1" fontAlgn="base" hangingPunct="1">
        <a:spcBef>
          <a:spcPct val="0"/>
        </a:spcBef>
        <a:spcAft>
          <a:spcPct val="0"/>
        </a:spcAft>
        <a:defRPr sz="3600" b="1" kern="1200">
          <a:solidFill>
            <a:schemeClr val="tx2"/>
          </a:solidFill>
          <a:latin typeface="+mj-lt"/>
          <a:ea typeface="+mj-ea"/>
          <a:cs typeface="+mj-cs"/>
        </a:defRPr>
      </a:lvl1pPr>
      <a:lvl2pPr algn="l" rtl="0" eaLnBrk="1" fontAlgn="base" hangingPunct="1">
        <a:spcBef>
          <a:spcPct val="0"/>
        </a:spcBef>
        <a:spcAft>
          <a:spcPct val="0"/>
        </a:spcAft>
        <a:defRPr sz="3600" b="1">
          <a:solidFill>
            <a:schemeClr val="tx2"/>
          </a:solidFill>
          <a:latin typeface="Arial" panose="020B0604020202020204" pitchFamily="34" charset="0"/>
        </a:defRPr>
      </a:lvl2pPr>
      <a:lvl3pPr algn="l" rtl="0" eaLnBrk="1" fontAlgn="base" hangingPunct="1">
        <a:spcBef>
          <a:spcPct val="0"/>
        </a:spcBef>
        <a:spcAft>
          <a:spcPct val="0"/>
        </a:spcAft>
        <a:defRPr sz="3600" b="1">
          <a:solidFill>
            <a:schemeClr val="tx2"/>
          </a:solidFill>
          <a:latin typeface="Arial" panose="020B0604020202020204" pitchFamily="34" charset="0"/>
        </a:defRPr>
      </a:lvl3pPr>
      <a:lvl4pPr algn="l" rtl="0" eaLnBrk="1" fontAlgn="base" hangingPunct="1">
        <a:spcBef>
          <a:spcPct val="0"/>
        </a:spcBef>
        <a:spcAft>
          <a:spcPct val="0"/>
        </a:spcAft>
        <a:defRPr sz="3600" b="1">
          <a:solidFill>
            <a:schemeClr val="tx2"/>
          </a:solidFill>
          <a:latin typeface="Arial" panose="020B0604020202020204" pitchFamily="34" charset="0"/>
        </a:defRPr>
      </a:lvl4pPr>
      <a:lvl5pPr algn="l" rtl="0" eaLnBrk="1" fontAlgn="base" hangingPunct="1">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p:titleStyle>
    <p:bodyStyle>
      <a:lvl1pPr marL="342900" indent="-342900" algn="l" rtl="0" eaLnBrk="1" fontAlgn="base" hangingPunct="1">
        <a:spcBef>
          <a:spcPct val="20000"/>
        </a:spcBef>
        <a:spcAft>
          <a:spcPct val="0"/>
        </a:spcAft>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b="1" kern="1200">
          <a:solidFill>
            <a:schemeClr val="tx1"/>
          </a:solidFill>
          <a:latin typeface="+mn-lt"/>
          <a:ea typeface="+mn-ea"/>
          <a:cs typeface="+mn-cs"/>
        </a:defRPr>
      </a:lvl2pPr>
      <a:lvl3pPr marL="1143000" indent="-228600" algn="l" rtl="0" eaLnBrk="1" fontAlgn="base" hangingPunct="1">
        <a:spcBef>
          <a:spcPct val="20000"/>
        </a:spcBef>
        <a:spcAft>
          <a:spcPct val="0"/>
        </a:spcAft>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8.jpe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Rectangle 2">
            <a:extLst>
              <a:ext uri="{FF2B5EF4-FFF2-40B4-BE49-F238E27FC236}">
                <a16:creationId xmlns:a16="http://schemas.microsoft.com/office/drawing/2014/main" id="{7BCD7D1A-5274-4746-A844-649767AE0D10}"/>
              </a:ext>
            </a:extLst>
          </p:cNvPr>
          <p:cNvSpPr>
            <a:spLocks noGrp="1" noChangeArrowheads="1"/>
          </p:cNvSpPr>
          <p:nvPr>
            <p:ph type="ctrTitle"/>
          </p:nvPr>
        </p:nvSpPr>
        <p:spPr>
          <a:xfrm>
            <a:off x="254000" y="1125538"/>
            <a:ext cx="4787900" cy="760412"/>
          </a:xfrm>
        </p:spPr>
        <p:txBody>
          <a:bodyPr/>
          <a:lstStyle/>
          <a:p>
            <a:r>
              <a:rPr lang="en-US" altLang="en-US" dirty="0">
                <a:latin typeface="Tahoma" panose="020B0604030504040204" pitchFamily="34" charset="0"/>
              </a:rPr>
              <a:t>Monkey - C</a:t>
            </a:r>
            <a:endParaRPr lang="uk-UA" altLang="en-US" dirty="0">
              <a:latin typeface="Tahoma" panose="020B0604030504040204" pitchFamily="34" charset="0"/>
            </a:endParaRPr>
          </a:p>
        </p:txBody>
      </p:sp>
      <p:sp>
        <p:nvSpPr>
          <p:cNvPr id="34819" name="Rectangle 3">
            <a:extLst>
              <a:ext uri="{FF2B5EF4-FFF2-40B4-BE49-F238E27FC236}">
                <a16:creationId xmlns:a16="http://schemas.microsoft.com/office/drawing/2014/main" id="{5228EC6B-BD0B-4148-AC16-CA9116956DC2}"/>
              </a:ext>
            </a:extLst>
          </p:cNvPr>
          <p:cNvSpPr>
            <a:spLocks noGrp="1" noChangeArrowheads="1"/>
          </p:cNvSpPr>
          <p:nvPr>
            <p:ph type="subTitle" idx="1"/>
          </p:nvPr>
        </p:nvSpPr>
        <p:spPr>
          <a:xfrm>
            <a:off x="288925" y="1677988"/>
            <a:ext cx="3629025" cy="503237"/>
          </a:xfrm>
        </p:spPr>
        <p:txBody>
          <a:bodyPr/>
          <a:lstStyle/>
          <a:p>
            <a:r>
              <a:rPr lang="en-US" altLang="en-US" dirty="0"/>
              <a:t>COMP371 – 09/21/21</a:t>
            </a:r>
          </a:p>
          <a:p>
            <a:endParaRPr lang="uk-UA" altLang="en-US" dirty="0"/>
          </a:p>
        </p:txBody>
      </p:sp>
      <p:sp>
        <p:nvSpPr>
          <p:cNvPr id="2" name="Rectángulo 1">
            <a:extLst>
              <a:ext uri="{FF2B5EF4-FFF2-40B4-BE49-F238E27FC236}">
                <a16:creationId xmlns:a16="http://schemas.microsoft.com/office/drawing/2014/main" id="{F5E6F799-83B0-46DF-B1D9-E8DEB552AE70}"/>
              </a:ext>
            </a:extLst>
          </p:cNvPr>
          <p:cNvSpPr/>
          <p:nvPr/>
        </p:nvSpPr>
        <p:spPr>
          <a:xfrm>
            <a:off x="4860032" y="5445224"/>
            <a:ext cx="4283968" cy="1008112"/>
          </a:xfrm>
          <a:prstGeom prst="rect">
            <a:avLst/>
          </a:prstGeom>
          <a:solidFill>
            <a:srgbClr val="0066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2">
            <a:extLst>
              <a:ext uri="{FF2B5EF4-FFF2-40B4-BE49-F238E27FC236}">
                <a16:creationId xmlns:a16="http://schemas.microsoft.com/office/drawing/2014/main" id="{61A0AE01-8C5D-4119-B270-32A77E008287}"/>
              </a:ext>
            </a:extLst>
          </p:cNvPr>
          <p:cNvSpPr txBox="1">
            <a:spLocks noChangeArrowheads="1"/>
          </p:cNvSpPr>
          <p:nvPr/>
        </p:nvSpPr>
        <p:spPr bwMode="auto">
          <a:xfrm>
            <a:off x="5031702" y="5533070"/>
            <a:ext cx="4787900" cy="760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3200" b="1" kern="1200">
                <a:solidFill>
                  <a:schemeClr val="bg1"/>
                </a:solidFill>
                <a:latin typeface="+mj-lt"/>
                <a:ea typeface="+mj-ea"/>
                <a:cs typeface="+mj-cs"/>
              </a:defRPr>
            </a:lvl1pPr>
            <a:lvl2pPr algn="l" rtl="0" eaLnBrk="1" fontAlgn="base" hangingPunct="1">
              <a:spcBef>
                <a:spcPct val="0"/>
              </a:spcBef>
              <a:spcAft>
                <a:spcPct val="0"/>
              </a:spcAft>
              <a:defRPr sz="3600" b="1">
                <a:solidFill>
                  <a:schemeClr val="tx2"/>
                </a:solidFill>
                <a:latin typeface="Arial" panose="020B0604020202020204" pitchFamily="34" charset="0"/>
              </a:defRPr>
            </a:lvl2pPr>
            <a:lvl3pPr algn="l" rtl="0" eaLnBrk="1" fontAlgn="base" hangingPunct="1">
              <a:spcBef>
                <a:spcPct val="0"/>
              </a:spcBef>
              <a:spcAft>
                <a:spcPct val="0"/>
              </a:spcAft>
              <a:defRPr sz="3600" b="1">
                <a:solidFill>
                  <a:schemeClr val="tx2"/>
                </a:solidFill>
                <a:latin typeface="Arial" panose="020B0604020202020204" pitchFamily="34" charset="0"/>
              </a:defRPr>
            </a:lvl3pPr>
            <a:lvl4pPr algn="l" rtl="0" eaLnBrk="1" fontAlgn="base" hangingPunct="1">
              <a:spcBef>
                <a:spcPct val="0"/>
              </a:spcBef>
              <a:spcAft>
                <a:spcPct val="0"/>
              </a:spcAft>
              <a:defRPr sz="3600" b="1">
                <a:solidFill>
                  <a:schemeClr val="tx2"/>
                </a:solidFill>
                <a:latin typeface="Arial" panose="020B0604020202020204" pitchFamily="34" charset="0"/>
              </a:defRPr>
            </a:lvl4pPr>
            <a:lvl5pPr algn="l" rtl="0" eaLnBrk="1" fontAlgn="base" hangingPunct="1">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r>
              <a:rPr lang="en-US" altLang="en-US" sz="2800" dirty="0">
                <a:latin typeface="Tahoma" panose="020B0604030504040204" pitchFamily="34" charset="0"/>
              </a:rPr>
              <a:t>Carlos Adrian Bueso</a:t>
            </a:r>
            <a:endParaRPr lang="uk-UA" altLang="en-US" sz="2800" dirty="0">
              <a:latin typeface="Tahoma" panose="020B0604030504040204" pitchFamily="34" charset="0"/>
            </a:endParaRPr>
          </a:p>
        </p:txBody>
      </p:sp>
      <p:pic>
        <p:nvPicPr>
          <p:cNvPr id="34821" name="Picture 5" descr="Garmin Logo, PNG, Symbol, History, Meaning">
            <a:extLst>
              <a:ext uri="{FF2B5EF4-FFF2-40B4-BE49-F238E27FC236}">
                <a16:creationId xmlns:a16="http://schemas.microsoft.com/office/drawing/2014/main" id="{A4DFB6B7-29D4-4CA5-9949-EB1201076FE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00035" y="2937671"/>
            <a:ext cx="3035829" cy="1707654"/>
          </a:xfrm>
          <a:prstGeom prst="rect">
            <a:avLst/>
          </a:prstGeom>
          <a:noFill/>
          <a:extLst>
            <a:ext uri="{909E8E84-426E-40DD-AFC4-6F175D3DCCD1}">
              <a14:hiddenFill xmlns:a14="http://schemas.microsoft.com/office/drawing/2010/main">
                <a:solidFill>
                  <a:srgbClr val="FFFFFF"/>
                </a:solidFill>
              </a14:hiddenFill>
            </a:ext>
          </a:extLst>
        </p:spPr>
      </p:pic>
      <p:pic>
        <p:nvPicPr>
          <p:cNvPr id="34823" name="Picture 7" descr="IFA 2019: Garmin announces four new watches, including new Venu line | ZDNet">
            <a:extLst>
              <a:ext uri="{FF2B5EF4-FFF2-40B4-BE49-F238E27FC236}">
                <a16:creationId xmlns:a16="http://schemas.microsoft.com/office/drawing/2014/main" id="{DD1F35B4-EE15-4776-B2E2-E7574A1BB4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84168" y="2924944"/>
            <a:ext cx="1008112" cy="1008112"/>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FD6CA3-ECD9-473F-9183-FA4E19720541}"/>
              </a:ext>
            </a:extLst>
          </p:cNvPr>
          <p:cNvSpPr>
            <a:spLocks noGrp="1"/>
          </p:cNvSpPr>
          <p:nvPr>
            <p:ph type="title"/>
          </p:nvPr>
        </p:nvSpPr>
        <p:spPr>
          <a:xfrm>
            <a:off x="1043608" y="1916832"/>
            <a:ext cx="6553200" cy="649287"/>
          </a:xfrm>
        </p:spPr>
        <p:txBody>
          <a:bodyPr/>
          <a:lstStyle/>
          <a:p>
            <a:r>
              <a:rPr lang="en-US" dirty="0"/>
              <a:t>Conclusion</a:t>
            </a:r>
          </a:p>
        </p:txBody>
      </p:sp>
      <p:sp>
        <p:nvSpPr>
          <p:cNvPr id="3" name="Marcador de contenido 2">
            <a:extLst>
              <a:ext uri="{FF2B5EF4-FFF2-40B4-BE49-F238E27FC236}">
                <a16:creationId xmlns:a16="http://schemas.microsoft.com/office/drawing/2014/main" id="{E9483D15-41EF-4119-BE48-E3585DED3907}"/>
              </a:ext>
            </a:extLst>
          </p:cNvPr>
          <p:cNvSpPr>
            <a:spLocks noGrp="1"/>
          </p:cNvSpPr>
          <p:nvPr>
            <p:ph idx="1"/>
          </p:nvPr>
        </p:nvSpPr>
        <p:spPr>
          <a:xfrm>
            <a:off x="-13805" y="2566119"/>
            <a:ext cx="8856984" cy="4163175"/>
          </a:xfrm>
        </p:spPr>
        <p:txBody>
          <a:bodyPr/>
          <a:lstStyle/>
          <a:p>
            <a:r>
              <a:rPr lang="en-US" sz="2500" dirty="0"/>
              <a:t>I wish you had more access to Garmin open-source development than just this language. Python lets you read data from the module ‘garminconnect’, but its just data collection, not app development for the Garmin device itself. Also, I wish there was more documentation and a bigger community working on Connect IQ and Monkey C projects. </a:t>
            </a:r>
            <a:r>
              <a:rPr lang="en-US" altLang="en-US" sz="2500" dirty="0">
                <a:latin typeface="Tahoma" panose="020B0604030504040204" pitchFamily="34" charset="0"/>
              </a:rPr>
              <a:t>“Run no evil”, an automated unit testing framework included (assertions, unit-test). </a:t>
            </a:r>
            <a:r>
              <a:rPr lang="en-US" sz="2500" dirty="0"/>
              <a:t>Still, I find the language very useful, simple, and concise to develop small ideas like watch faces, widgets and plugins, and at some extent even apps using object-oriented design. </a:t>
            </a:r>
          </a:p>
        </p:txBody>
      </p:sp>
    </p:spTree>
    <p:extLst>
      <p:ext uri="{BB962C8B-B14F-4D97-AF65-F5344CB8AC3E}">
        <p14:creationId xmlns:p14="http://schemas.microsoft.com/office/powerpoint/2010/main" val="333810550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89442" name="Rectangle 2">
            <a:extLst>
              <a:ext uri="{FF2B5EF4-FFF2-40B4-BE49-F238E27FC236}">
                <a16:creationId xmlns:a16="http://schemas.microsoft.com/office/drawing/2014/main" id="{F31740E5-3937-4C7B-922E-26189B8744B1}"/>
              </a:ext>
            </a:extLst>
          </p:cNvPr>
          <p:cNvSpPr>
            <a:spLocks noGrp="1" noChangeArrowheads="1"/>
          </p:cNvSpPr>
          <p:nvPr>
            <p:ph type="title"/>
          </p:nvPr>
        </p:nvSpPr>
        <p:spPr>
          <a:xfrm>
            <a:off x="1906715" y="2563689"/>
            <a:ext cx="6553200" cy="649287"/>
          </a:xfrm>
        </p:spPr>
        <p:txBody>
          <a:bodyPr/>
          <a:lstStyle/>
          <a:p>
            <a:r>
              <a:rPr lang="en-US" altLang="en-US" dirty="0"/>
              <a:t>References</a:t>
            </a:r>
          </a:p>
        </p:txBody>
      </p:sp>
      <p:sp>
        <p:nvSpPr>
          <p:cNvPr id="4" name="Rectangle 2">
            <a:extLst>
              <a:ext uri="{FF2B5EF4-FFF2-40B4-BE49-F238E27FC236}">
                <a16:creationId xmlns:a16="http://schemas.microsoft.com/office/drawing/2014/main" id="{DAEFFB5A-71F7-4AF5-A0CD-F2092723F0E7}"/>
              </a:ext>
            </a:extLst>
          </p:cNvPr>
          <p:cNvSpPr>
            <a:spLocks noGrp="1" noChangeArrowheads="1"/>
          </p:cNvSpPr>
          <p:nvPr>
            <p:ph type="body" idx="1"/>
          </p:nvPr>
        </p:nvSpPr>
        <p:spPr>
          <a:xfrm>
            <a:off x="1907704" y="3212976"/>
            <a:ext cx="6924675" cy="3240459"/>
          </a:xfrm>
        </p:spPr>
        <p:txBody>
          <a:bodyPr/>
          <a:lstStyle/>
          <a:p>
            <a:r>
              <a:rPr lang="en-US" altLang="en-US" sz="2000" dirty="0">
                <a:latin typeface="Tahoma" panose="020B0604030504040204" pitchFamily="34" charset="0"/>
              </a:rPr>
              <a:t>https://poweredtemplate.com/01140/0/index.html 	</a:t>
            </a:r>
          </a:p>
          <a:p>
            <a:r>
              <a:rPr lang="en-US" altLang="en-US" sz="2000" dirty="0">
                <a:latin typeface="Tahoma" panose="020B0604030504040204" pitchFamily="34" charset="0"/>
              </a:rPr>
              <a:t>https://developer.garmin.com/connect-iq/compatible-devices/</a:t>
            </a:r>
          </a:p>
          <a:p>
            <a:r>
              <a:rPr lang="en-US" altLang="en-US" sz="2000" dirty="0">
                <a:latin typeface="Tahoma" panose="020B0604030504040204" pitchFamily="34" charset="0"/>
              </a:rPr>
              <a:t>https://developer.garmin.com/connect-iq/monkey-c/</a:t>
            </a:r>
          </a:p>
          <a:p>
            <a:r>
              <a:rPr lang="en-US" altLang="en-US" sz="2000" dirty="0">
                <a:latin typeface="Tahoma" panose="020B0604030504040204" pitchFamily="34" charset="0"/>
              </a:rPr>
              <a:t>https://developer.garmin.com/connect-iq/api-docs/index.html</a:t>
            </a:r>
          </a:p>
          <a:p>
            <a:r>
              <a:rPr lang="en-US" altLang="en-US" sz="2000" dirty="0">
                <a:latin typeface="Tahoma" panose="020B0604030504040204" pitchFamily="34" charset="0"/>
              </a:rPr>
              <a:t>https://www.programmableweb.com/news/how-to-develop-wearable-apps-connect-iq/sponsored-content/2016/10/11</a:t>
            </a:r>
          </a:p>
          <a:p>
            <a:r>
              <a:rPr lang="en-US" altLang="en-US" sz="2000" dirty="0">
                <a:latin typeface="Tahoma" panose="020B0604030504040204" pitchFamily="34" charset="0"/>
              </a:rPr>
              <a:t>https://fossbytes.com/adb-android-debug-bridge/</a:t>
            </a:r>
            <a:endParaRPr lang="uk-UA" altLang="en-US" sz="2000" dirty="0">
              <a:latin typeface="Tahoma" panose="020B0604030504040204" pitchFamily="34" charset="0"/>
            </a:endParaRPr>
          </a:p>
        </p:txBody>
      </p:sp>
      <p:sp>
        <p:nvSpPr>
          <p:cNvPr id="5" name="Rectángulo 4">
            <a:extLst>
              <a:ext uri="{FF2B5EF4-FFF2-40B4-BE49-F238E27FC236}">
                <a16:creationId xmlns:a16="http://schemas.microsoft.com/office/drawing/2014/main" id="{61D96314-5E7F-4AD2-B973-4DEEAACD7119}"/>
              </a:ext>
            </a:extLst>
          </p:cNvPr>
          <p:cNvSpPr/>
          <p:nvPr/>
        </p:nvSpPr>
        <p:spPr>
          <a:xfrm>
            <a:off x="1906715" y="188640"/>
            <a:ext cx="7057773" cy="2160240"/>
          </a:xfrm>
          <a:prstGeom prst="rect">
            <a:avLst/>
          </a:prstGeom>
          <a:solidFill>
            <a:srgbClr val="0066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6000" b="1" dirty="0">
                <a:solidFill>
                  <a:schemeClr val="bg1"/>
                </a:solidFill>
                <a:latin typeface="+mj-lt"/>
                <a:ea typeface="+mj-ea"/>
                <a:cs typeface="+mj-cs"/>
              </a:rPr>
              <a:t>Thank </a:t>
            </a:r>
            <a:r>
              <a:rPr lang="en-US" sz="3600" dirty="0"/>
              <a:t> </a:t>
            </a:r>
            <a:r>
              <a:rPr lang="en-US" sz="6000" b="1" dirty="0">
                <a:solidFill>
                  <a:schemeClr val="bg1"/>
                </a:solidFill>
                <a:latin typeface="+mj-lt"/>
                <a:ea typeface="+mj-ea"/>
                <a:cs typeface="+mj-cs"/>
              </a:rPr>
              <a:t>you!</a:t>
            </a:r>
            <a:endParaRPr lang="en-US" sz="3600" dirty="0"/>
          </a:p>
        </p:txBody>
      </p:sp>
      <p:pic>
        <p:nvPicPr>
          <p:cNvPr id="7170" name="Picture 2" descr="Monkey PNG Photo | PNG Arts">
            <a:extLst>
              <a:ext uri="{FF2B5EF4-FFF2-40B4-BE49-F238E27FC236}">
                <a16:creationId xmlns:a16="http://schemas.microsoft.com/office/drawing/2014/main" id="{96D3DDC8-825D-4095-A21A-B7F63A6D286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866122" y="467445"/>
            <a:ext cx="1098366" cy="2420888"/>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7" descr="IFA 2019: Garmin announces four new watches, including new Venu line | ZDNet">
            <a:extLst>
              <a:ext uri="{FF2B5EF4-FFF2-40B4-BE49-F238E27FC236}">
                <a16:creationId xmlns:a16="http://schemas.microsoft.com/office/drawing/2014/main" id="{4E25037C-D14E-445C-9217-082D5A7EA2F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rot="19782973">
            <a:off x="7943390" y="714645"/>
            <a:ext cx="436164" cy="43616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Rectangle 2">
            <a:extLst>
              <a:ext uri="{FF2B5EF4-FFF2-40B4-BE49-F238E27FC236}">
                <a16:creationId xmlns:a16="http://schemas.microsoft.com/office/drawing/2014/main" id="{056093CB-33F0-4A47-82F6-937417C08163}"/>
              </a:ext>
            </a:extLst>
          </p:cNvPr>
          <p:cNvSpPr>
            <a:spLocks noGrp="1" noChangeArrowheads="1"/>
          </p:cNvSpPr>
          <p:nvPr>
            <p:ph type="title"/>
          </p:nvPr>
        </p:nvSpPr>
        <p:spPr>
          <a:xfrm>
            <a:off x="5651500" y="1268413"/>
            <a:ext cx="3311525" cy="649287"/>
          </a:xfrm>
        </p:spPr>
        <p:txBody>
          <a:bodyPr/>
          <a:lstStyle/>
          <a:p>
            <a:r>
              <a:rPr lang="en-US" altLang="en-US" sz="3200" dirty="0">
                <a:latin typeface="Tahoma" panose="020B0604030504040204" pitchFamily="34" charset="0"/>
              </a:rPr>
              <a:t>Background</a:t>
            </a:r>
            <a:endParaRPr lang="uk-UA" altLang="en-US" sz="3200" dirty="0">
              <a:latin typeface="Tahoma" panose="020B0604030504040204" pitchFamily="34" charset="0"/>
            </a:endParaRPr>
          </a:p>
        </p:txBody>
      </p:sp>
      <p:sp>
        <p:nvSpPr>
          <p:cNvPr id="36867" name="Rectangle 3">
            <a:extLst>
              <a:ext uri="{FF2B5EF4-FFF2-40B4-BE49-F238E27FC236}">
                <a16:creationId xmlns:a16="http://schemas.microsoft.com/office/drawing/2014/main" id="{16FAABAD-5EE9-4898-BF8C-41D0541E0FCD}"/>
              </a:ext>
            </a:extLst>
          </p:cNvPr>
          <p:cNvSpPr>
            <a:spLocks noGrp="1" noChangeArrowheads="1"/>
          </p:cNvSpPr>
          <p:nvPr>
            <p:ph type="body" idx="1"/>
          </p:nvPr>
        </p:nvSpPr>
        <p:spPr>
          <a:xfrm>
            <a:off x="78660" y="2276872"/>
            <a:ext cx="6696744" cy="3743697"/>
          </a:xfrm>
        </p:spPr>
        <p:txBody>
          <a:bodyPr/>
          <a:lstStyle/>
          <a:p>
            <a:pPr marL="0" indent="0">
              <a:lnSpc>
                <a:spcPct val="80000"/>
              </a:lnSpc>
              <a:buNone/>
            </a:pPr>
            <a:endParaRPr lang="en-US" altLang="ko-KR" sz="2000" dirty="0">
              <a:latin typeface="Verdana" panose="020B0604030504040204" pitchFamily="34" charset="0"/>
              <a:ea typeface="굴림" panose="020B0503020000020004" pitchFamily="34" charset="-127"/>
            </a:endParaRPr>
          </a:p>
          <a:p>
            <a:pPr>
              <a:lnSpc>
                <a:spcPct val="80000"/>
              </a:lnSpc>
            </a:pPr>
            <a:r>
              <a:rPr lang="en-US" altLang="ko-KR" sz="2000" dirty="0">
                <a:latin typeface="Verdana" panose="020B0604030504040204" pitchFamily="34" charset="0"/>
                <a:ea typeface="굴림" panose="020B0503020000020004" pitchFamily="34" charset="-127"/>
              </a:rPr>
              <a:t>For decades, Garmin has pioneered new GPS navigation and wireless devices and applications that are designed for people who live an active lifestyle.  Garmin serves five primary business units, including automotive, aviation, fitness, marine, and outdoor recreation. </a:t>
            </a:r>
            <a:endParaRPr lang="uk-UA" altLang="en-US" sz="2000" dirty="0"/>
          </a:p>
          <a:p>
            <a:pPr>
              <a:lnSpc>
                <a:spcPct val="80000"/>
              </a:lnSpc>
            </a:pPr>
            <a:r>
              <a:rPr lang="en-US" altLang="ko-KR" sz="2000" dirty="0">
                <a:latin typeface="Verdana" panose="020B0604030504040204" pitchFamily="34" charset="0"/>
                <a:ea typeface="굴림" panose="020B0503020000020004" pitchFamily="34" charset="-127"/>
              </a:rPr>
              <a:t>Connect IQ (uses Monkey C) launched early in 2015 with the goal of making Garmin devices open to the developer ecosystem and subsequently to consumers for personalizing their devices. Since the launch of Connect IQ, Garmin has launched many more Connect IQ enabled wearables in addition to the first compatible bike computer and handheld GPS unit. </a:t>
            </a:r>
          </a:p>
        </p:txBody>
      </p:sp>
      <p:pic>
        <p:nvPicPr>
          <p:cNvPr id="2050" name="Picture 2" descr="GARMIN Edge 530 / Edge 830 / Edge 1030 Plus/ Forerunner 245 music /  Forerunner 745 945/ Forerunner 55 /Venu SQ Music/Approach S62/ Fenix 6  Sapphire/Fenix 6 Pro Solar/ Fenix 6x (Brand">
            <a:extLst>
              <a:ext uri="{FF2B5EF4-FFF2-40B4-BE49-F238E27FC236}">
                <a16:creationId xmlns:a16="http://schemas.microsoft.com/office/drawing/2014/main" id="{3A4AAD26-B60F-4EEA-B713-CB4DBEE46C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716460" y="2924944"/>
            <a:ext cx="2348880" cy="2348880"/>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89442" name="Rectangle 2">
            <a:extLst>
              <a:ext uri="{FF2B5EF4-FFF2-40B4-BE49-F238E27FC236}">
                <a16:creationId xmlns:a16="http://schemas.microsoft.com/office/drawing/2014/main" id="{F31740E5-3937-4C7B-922E-26189B8744B1}"/>
              </a:ext>
            </a:extLst>
          </p:cNvPr>
          <p:cNvSpPr>
            <a:spLocks noGrp="1" noChangeArrowheads="1"/>
          </p:cNvSpPr>
          <p:nvPr>
            <p:ph type="title"/>
          </p:nvPr>
        </p:nvSpPr>
        <p:spPr>
          <a:xfrm>
            <a:off x="1893629" y="260648"/>
            <a:ext cx="6553200" cy="649287"/>
          </a:xfrm>
        </p:spPr>
        <p:txBody>
          <a:bodyPr/>
          <a:lstStyle/>
          <a:p>
            <a:r>
              <a:rPr lang="en-US" altLang="en-US" sz="3600" dirty="0">
                <a:latin typeface="Tahoma" panose="020B0604030504040204" pitchFamily="34" charset="0"/>
              </a:rPr>
              <a:t>Rationale</a:t>
            </a:r>
            <a:endParaRPr lang="en-US" altLang="en-US" dirty="0"/>
          </a:p>
        </p:txBody>
      </p:sp>
      <p:sp>
        <p:nvSpPr>
          <p:cNvPr id="4" name="Rectangle 2">
            <a:extLst>
              <a:ext uri="{FF2B5EF4-FFF2-40B4-BE49-F238E27FC236}">
                <a16:creationId xmlns:a16="http://schemas.microsoft.com/office/drawing/2014/main" id="{DAEFFB5A-71F7-4AF5-A0CD-F2092723F0E7}"/>
              </a:ext>
            </a:extLst>
          </p:cNvPr>
          <p:cNvSpPr>
            <a:spLocks noGrp="1" noChangeArrowheads="1"/>
          </p:cNvSpPr>
          <p:nvPr>
            <p:ph type="body" idx="1"/>
          </p:nvPr>
        </p:nvSpPr>
        <p:spPr>
          <a:xfrm>
            <a:off x="1919517" y="966430"/>
            <a:ext cx="6924675" cy="6021387"/>
          </a:xfrm>
        </p:spPr>
        <p:txBody>
          <a:bodyPr/>
          <a:lstStyle/>
          <a:p>
            <a:r>
              <a:rPr lang="en-US" altLang="en-US" dirty="0">
                <a:latin typeface="Tahoma" panose="020B0604030504040204" pitchFamily="34" charset="0"/>
              </a:rPr>
              <a:t>Devices allowed: Approach, D2, MK, Fenix, Forerunner, MARQ, </a:t>
            </a:r>
            <a:r>
              <a:rPr lang="en-US" altLang="en-US" dirty="0" err="1">
                <a:latin typeface="Tahoma" panose="020B0604030504040204" pitchFamily="34" charset="0"/>
              </a:rPr>
              <a:t>Venu</a:t>
            </a:r>
            <a:r>
              <a:rPr lang="en-US" altLang="en-US" dirty="0">
                <a:latin typeface="Tahoma" panose="020B0604030504040204" pitchFamily="34" charset="0"/>
              </a:rPr>
              <a:t>, </a:t>
            </a:r>
            <a:r>
              <a:rPr lang="en-US" altLang="en-US" dirty="0" err="1">
                <a:latin typeface="Tahoma" panose="020B0604030504040204" pitchFamily="34" charset="0"/>
              </a:rPr>
              <a:t>Vivoactive</a:t>
            </a:r>
            <a:r>
              <a:rPr lang="en-US" altLang="en-US" dirty="0">
                <a:latin typeface="Tahoma" panose="020B0604030504040204" pitchFamily="34" charset="0"/>
              </a:rPr>
              <a:t>… (+40 products)</a:t>
            </a:r>
          </a:p>
          <a:p>
            <a:r>
              <a:rPr lang="en-US" altLang="en-US" dirty="0">
                <a:latin typeface="Tahoma" panose="020B0604030504040204" pitchFamily="34" charset="0"/>
              </a:rPr>
              <a:t>Instinct not included.</a:t>
            </a:r>
            <a:endParaRPr lang="uk-UA" altLang="en-US" dirty="0">
              <a:latin typeface="Tahoma" panose="020B0604030504040204" pitchFamily="34" charset="0"/>
            </a:endParaRPr>
          </a:p>
        </p:txBody>
      </p:sp>
      <p:pic>
        <p:nvPicPr>
          <p:cNvPr id="1026" name="Picture 2" descr="Instinct® 3">
            <a:extLst>
              <a:ext uri="{FF2B5EF4-FFF2-40B4-BE49-F238E27FC236}">
                <a16:creationId xmlns:a16="http://schemas.microsoft.com/office/drawing/2014/main" id="{B918DB9D-56D8-4628-A0C1-86EDDBA1505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6452" r="-3413"/>
          <a:stretch/>
        </p:blipFill>
        <p:spPr bwMode="auto">
          <a:xfrm>
            <a:off x="2051720" y="2937246"/>
            <a:ext cx="3361556" cy="386561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Instinct® 4">
            <a:extLst>
              <a:ext uri="{FF2B5EF4-FFF2-40B4-BE49-F238E27FC236}">
                <a16:creationId xmlns:a16="http://schemas.microsoft.com/office/drawing/2014/main" id="{5FBD9FFE-7A47-4059-8492-4573D29E1D93}"/>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170229" y="3025861"/>
            <a:ext cx="3843555" cy="384355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778802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2">
            <a:extLst>
              <a:ext uri="{FF2B5EF4-FFF2-40B4-BE49-F238E27FC236}">
                <a16:creationId xmlns:a16="http://schemas.microsoft.com/office/drawing/2014/main" id="{D59D15AB-5902-4D09-84D3-47065B04161E}"/>
              </a:ext>
            </a:extLst>
          </p:cNvPr>
          <p:cNvSpPr>
            <a:spLocks noGrp="1"/>
          </p:cNvSpPr>
          <p:nvPr>
            <p:ph type="title"/>
          </p:nvPr>
        </p:nvSpPr>
        <p:spPr>
          <a:xfrm>
            <a:off x="251520" y="2348880"/>
            <a:ext cx="7200800" cy="649287"/>
          </a:xfrm>
        </p:spPr>
        <p:txBody>
          <a:bodyPr/>
          <a:lstStyle/>
          <a:p>
            <a:r>
              <a:rPr lang="en-US" dirty="0"/>
              <a:t>Code sample – Monkey display</a:t>
            </a:r>
          </a:p>
        </p:txBody>
      </p:sp>
      <p:sp>
        <p:nvSpPr>
          <p:cNvPr id="6" name="Rectangle 2">
            <a:extLst>
              <a:ext uri="{FF2B5EF4-FFF2-40B4-BE49-F238E27FC236}">
                <a16:creationId xmlns:a16="http://schemas.microsoft.com/office/drawing/2014/main" id="{29864879-626D-4808-AB55-2D12D8B8C589}"/>
              </a:ext>
            </a:extLst>
          </p:cNvPr>
          <p:cNvSpPr txBox="1">
            <a:spLocks noChangeArrowheads="1"/>
          </p:cNvSpPr>
          <p:nvPr/>
        </p:nvSpPr>
        <p:spPr bwMode="auto">
          <a:xfrm>
            <a:off x="554317" y="3015727"/>
            <a:ext cx="7618083" cy="33656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800" kern="1200">
                <a:solidFill>
                  <a:schemeClr val="tx1"/>
                </a:solidFill>
                <a:latin typeface="+mn-lt"/>
                <a:ea typeface="+mn-ea"/>
                <a:cs typeface="+mn-cs"/>
              </a:defRPr>
            </a:lvl1pPr>
            <a:lvl2pPr marL="742950" indent="-285750" algn="l" rtl="0" eaLnBrk="1" fontAlgn="base" hangingPunct="1">
              <a:spcBef>
                <a:spcPct val="20000"/>
              </a:spcBef>
              <a:spcAft>
                <a:spcPct val="0"/>
              </a:spcAft>
              <a:buChar char="–"/>
              <a:defRPr sz="2400" b="1" kern="1200">
                <a:solidFill>
                  <a:schemeClr val="tx1"/>
                </a:solidFill>
                <a:latin typeface="+mn-lt"/>
                <a:ea typeface="+mn-ea"/>
                <a:cs typeface="+mn-cs"/>
              </a:defRPr>
            </a:lvl2pPr>
            <a:lvl3pPr marL="1143000" indent="-228600" algn="l" rtl="0" eaLnBrk="1" fontAlgn="base" hangingPunct="1">
              <a:spcBef>
                <a:spcPct val="20000"/>
              </a:spcBef>
              <a:spcAft>
                <a:spcPct val="0"/>
              </a:spcAft>
              <a:buChar char="•"/>
              <a:defRPr sz="2400" kern="1200">
                <a:solidFill>
                  <a:schemeClr val="tx1"/>
                </a:solidFill>
                <a:latin typeface="+mn-lt"/>
                <a:ea typeface="+mn-ea"/>
                <a:cs typeface="+mn-cs"/>
              </a:defRPr>
            </a:lvl3pPr>
            <a:lvl4pPr marL="1600200" indent="-228600" algn="l" rtl="0" eaLnBrk="1" fontAlgn="base" hangingPunct="1">
              <a:spcBef>
                <a:spcPct val="20000"/>
              </a:spcBef>
              <a:spcAft>
                <a:spcPct val="0"/>
              </a:spcAft>
              <a:buChar char="–"/>
              <a:defRPr sz="2000" kern="1200">
                <a:solidFill>
                  <a:schemeClr val="tx1"/>
                </a:solidFill>
                <a:latin typeface="+mn-lt"/>
                <a:ea typeface="+mn-ea"/>
                <a:cs typeface="+mn-cs"/>
              </a:defRPr>
            </a:lvl4pPr>
            <a:lvl5pPr marL="2057400" indent="-228600" algn="l" rtl="0" eaLnBrk="1" fontAlgn="base" hangingPunct="1">
              <a:spcBef>
                <a:spcPct val="20000"/>
              </a:spcBef>
              <a:spcAft>
                <a:spcPct val="0"/>
              </a:spcAft>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altLang="en-US" sz="2400" dirty="0">
                <a:latin typeface="Tahoma" panose="020B0604030504040204" pitchFamily="34" charset="0"/>
              </a:rPr>
              <a:t>Eclipse IDE plugin.</a:t>
            </a:r>
          </a:p>
          <a:p>
            <a:r>
              <a:rPr lang="en-US" altLang="en-US" sz="2400" dirty="0">
                <a:latin typeface="Tahoma" panose="020B0604030504040204" pitchFamily="34" charset="0"/>
              </a:rPr>
              <a:t>Plugin Connect IQ (perspective/Monkey C).</a:t>
            </a:r>
          </a:p>
          <a:p>
            <a:r>
              <a:rPr lang="en-US" altLang="en-US" sz="2400" dirty="0">
                <a:latin typeface="Tahoma" panose="020B0604030504040204" pitchFamily="34" charset="0"/>
              </a:rPr>
              <a:t>SDK for Connect IQ (simulators).</a:t>
            </a:r>
          </a:p>
          <a:p>
            <a:r>
              <a:rPr lang="en-US" altLang="en-US" sz="2400" dirty="0">
                <a:latin typeface="Tahoma" panose="020B0604030504040204" pitchFamily="34" charset="0"/>
              </a:rPr>
              <a:t>Runs Android Debug Bridge to connect to Android SDK (in command line: </a:t>
            </a:r>
            <a:r>
              <a:rPr lang="en-US" altLang="en-US" sz="2400" dirty="0" err="1">
                <a:latin typeface="Tahoma" panose="020B0604030504040204" pitchFamily="34" charset="0"/>
              </a:rPr>
              <a:t>adb</a:t>
            </a:r>
            <a:r>
              <a:rPr lang="en-US" altLang="en-US" sz="2400" dirty="0">
                <a:latin typeface="Tahoma" panose="020B0604030504040204" pitchFamily="34" charset="0"/>
              </a:rPr>
              <a:t> forward tcp:7381 tcp:7381) </a:t>
            </a:r>
          </a:p>
          <a:p>
            <a:pPr lvl="1"/>
            <a:r>
              <a:rPr lang="en-US" altLang="en-US" sz="2000" dirty="0">
                <a:latin typeface="Tahoma" panose="020B0604030504040204" pitchFamily="34" charset="0"/>
              </a:rPr>
              <a:t>This program uses certain useful features from emulator of Android instance in your Connect IQ application.</a:t>
            </a:r>
          </a:p>
          <a:p>
            <a:endParaRPr lang="uk-UA" altLang="en-US" dirty="0">
              <a:latin typeface="Tahoma" panose="020B0604030504040204" pitchFamily="34" charset="0"/>
            </a:endParaRPr>
          </a:p>
        </p:txBody>
      </p:sp>
    </p:spTree>
    <p:extLst>
      <p:ext uri="{BB962C8B-B14F-4D97-AF65-F5344CB8AC3E}">
        <p14:creationId xmlns:p14="http://schemas.microsoft.com/office/powerpoint/2010/main" val="28645473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189442" name="Rectangle 2">
            <a:extLst>
              <a:ext uri="{FF2B5EF4-FFF2-40B4-BE49-F238E27FC236}">
                <a16:creationId xmlns:a16="http://schemas.microsoft.com/office/drawing/2014/main" id="{F31740E5-3937-4C7B-922E-26189B8744B1}"/>
              </a:ext>
            </a:extLst>
          </p:cNvPr>
          <p:cNvSpPr>
            <a:spLocks noGrp="1" noChangeArrowheads="1"/>
          </p:cNvSpPr>
          <p:nvPr>
            <p:ph type="title"/>
          </p:nvPr>
        </p:nvSpPr>
        <p:spPr>
          <a:xfrm>
            <a:off x="1835150" y="188913"/>
            <a:ext cx="6553200" cy="649287"/>
          </a:xfrm>
        </p:spPr>
        <p:txBody>
          <a:bodyPr/>
          <a:lstStyle/>
          <a:p>
            <a:r>
              <a:rPr lang="en-US" altLang="en-US" dirty="0"/>
              <a:t>Classification</a:t>
            </a:r>
          </a:p>
        </p:txBody>
      </p:sp>
      <p:sp>
        <p:nvSpPr>
          <p:cNvPr id="4" name="Rectangle 2">
            <a:extLst>
              <a:ext uri="{FF2B5EF4-FFF2-40B4-BE49-F238E27FC236}">
                <a16:creationId xmlns:a16="http://schemas.microsoft.com/office/drawing/2014/main" id="{DAEFFB5A-71F7-4AF5-A0CD-F2092723F0E7}"/>
              </a:ext>
            </a:extLst>
          </p:cNvPr>
          <p:cNvSpPr>
            <a:spLocks noGrp="1" noChangeArrowheads="1"/>
          </p:cNvSpPr>
          <p:nvPr>
            <p:ph type="body" idx="1"/>
          </p:nvPr>
        </p:nvSpPr>
        <p:spPr>
          <a:xfrm>
            <a:off x="1835150" y="836613"/>
            <a:ext cx="6924675" cy="5688012"/>
          </a:xfrm>
        </p:spPr>
        <p:txBody>
          <a:bodyPr/>
          <a:lstStyle/>
          <a:p>
            <a:r>
              <a:rPr lang="en-US" altLang="en-US" b="1" dirty="0">
                <a:latin typeface="Tahoma" panose="020B0604030504040204" pitchFamily="34" charset="0"/>
              </a:rPr>
              <a:t>Object-oriented</a:t>
            </a:r>
            <a:r>
              <a:rPr lang="en-US" altLang="en-US" dirty="0">
                <a:latin typeface="Tahoma" panose="020B0604030504040204" pitchFamily="34" charset="0"/>
              </a:rPr>
              <a:t> - Like Java, Monkey C compiles into byte code that is interpreted by a virtual machine. Also like Java, all objects are allocated on the heap, and the virtual machine cleans up memory (Java through garbage collection, Monkey C through </a:t>
            </a:r>
            <a:r>
              <a:rPr lang="en-US" altLang="en-US" u="sng" dirty="0">
                <a:latin typeface="Tahoma" panose="020B0604030504040204" pitchFamily="34" charset="0"/>
              </a:rPr>
              <a:t>reference counting</a:t>
            </a:r>
            <a:r>
              <a:rPr lang="en-US" altLang="en-US" dirty="0">
                <a:latin typeface="Tahoma" panose="020B0604030504040204" pitchFamily="34" charset="0"/>
              </a:rPr>
              <a:t>). Unlike Java, Monkey C does not have primitive types—integers, floats, and chars are objects. This means primitives can have methods just like other objects. </a:t>
            </a:r>
          </a:p>
        </p:txBody>
      </p:sp>
    </p:spTree>
    <p:extLst>
      <p:ext uri="{BB962C8B-B14F-4D97-AF65-F5344CB8AC3E}">
        <p14:creationId xmlns:p14="http://schemas.microsoft.com/office/powerpoint/2010/main" val="39416123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Marcador de contenido 2">
            <a:extLst>
              <a:ext uri="{FF2B5EF4-FFF2-40B4-BE49-F238E27FC236}">
                <a16:creationId xmlns:a16="http://schemas.microsoft.com/office/drawing/2014/main" id="{705706BC-0A49-466C-AA98-3C3EB643EB2B}"/>
              </a:ext>
            </a:extLst>
          </p:cNvPr>
          <p:cNvSpPr>
            <a:spLocks noGrp="1"/>
          </p:cNvSpPr>
          <p:nvPr>
            <p:ph idx="1"/>
          </p:nvPr>
        </p:nvSpPr>
        <p:spPr>
          <a:xfrm>
            <a:off x="18365" y="2564904"/>
            <a:ext cx="7643812" cy="4608512"/>
          </a:xfrm>
        </p:spPr>
        <p:txBody>
          <a:bodyPr/>
          <a:lstStyle/>
          <a:p>
            <a:r>
              <a:rPr lang="en-US" altLang="en-US" dirty="0">
                <a:latin typeface="Tahoma" panose="020B0604030504040204" pitchFamily="34" charset="0"/>
              </a:rPr>
              <a:t>While Java is a statically typed language, Monkey C is </a:t>
            </a:r>
            <a:r>
              <a:rPr lang="en-US" altLang="en-US" u="sng" dirty="0">
                <a:latin typeface="Tahoma" panose="020B0604030504040204" pitchFamily="34" charset="0"/>
              </a:rPr>
              <a:t>duck typed</a:t>
            </a:r>
            <a:r>
              <a:rPr lang="en-US" altLang="en-US" dirty="0">
                <a:latin typeface="Tahoma" panose="020B0604030504040204" pitchFamily="34" charset="0"/>
              </a:rPr>
              <a:t>. In Java, the developer must declare the types for all parameters of a function and declare the return value type. The Java compiler checks these at compile time to ensure type safety. Duck typing is the concept of “if it walks like a duck, and quacks like a duck, then it must be a duck”.</a:t>
            </a:r>
            <a:endParaRPr lang="uk-UA" altLang="en-US" dirty="0">
              <a:latin typeface="Tahoma" panose="020B0604030504040204" pitchFamily="34" charset="0"/>
            </a:endParaRPr>
          </a:p>
          <a:p>
            <a:endParaRPr lang="en-US" dirty="0"/>
          </a:p>
        </p:txBody>
      </p:sp>
      <p:pic>
        <p:nvPicPr>
          <p:cNvPr id="3076" name="Picture 4" descr="Rubber duck PNG">
            <a:extLst>
              <a:ext uri="{FF2B5EF4-FFF2-40B4-BE49-F238E27FC236}">
                <a16:creationId xmlns:a16="http://schemas.microsoft.com/office/drawing/2014/main" id="{B0A29A6F-A4E5-47D3-9A08-DFF70DE5C6E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308304" y="2576920"/>
            <a:ext cx="1570036" cy="1704160"/>
          </a:xfrm>
          <a:prstGeom prst="rect">
            <a:avLst/>
          </a:prstGeom>
          <a:noFill/>
          <a:extLst>
            <a:ext uri="{909E8E84-426E-40DD-AFC4-6F175D3DCCD1}">
              <a14:hiddenFill xmlns:a14="http://schemas.microsoft.com/office/drawing/2010/main">
                <a:solidFill>
                  <a:srgbClr val="FFFFFF"/>
                </a:solidFill>
              </a14:hiddenFill>
            </a:ext>
          </a:extLst>
        </p:spPr>
      </p:pic>
      <p:pic>
        <p:nvPicPr>
          <p:cNvPr id="6" name="Imagen 5">
            <a:extLst>
              <a:ext uri="{FF2B5EF4-FFF2-40B4-BE49-F238E27FC236}">
                <a16:creationId xmlns:a16="http://schemas.microsoft.com/office/drawing/2014/main" id="{4BC7E5D1-D0BE-4AE4-B169-D34223A8D2BC}"/>
              </a:ext>
            </a:extLst>
          </p:cNvPr>
          <p:cNvPicPr>
            <a:picLocks noChangeAspect="1"/>
          </p:cNvPicPr>
          <p:nvPr/>
        </p:nvPicPr>
        <p:blipFill rotWithShape="1">
          <a:blip r:embed="rId3"/>
          <a:srcRect l="22556" t="50000" r="67795" b="41214"/>
          <a:stretch/>
        </p:blipFill>
        <p:spPr>
          <a:xfrm>
            <a:off x="2261577" y="332656"/>
            <a:ext cx="5400600" cy="1844107"/>
          </a:xfrm>
          <a:prstGeom prst="rect">
            <a:avLst/>
          </a:prstGeom>
        </p:spPr>
      </p:pic>
    </p:spTree>
    <p:extLst>
      <p:ext uri="{BB962C8B-B14F-4D97-AF65-F5344CB8AC3E}">
        <p14:creationId xmlns:p14="http://schemas.microsoft.com/office/powerpoint/2010/main" val="148561886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DAEFFB5A-71F7-4AF5-A0CD-F2092723F0E7}"/>
              </a:ext>
            </a:extLst>
          </p:cNvPr>
          <p:cNvSpPr>
            <a:spLocks noGrp="1" noChangeArrowheads="1"/>
          </p:cNvSpPr>
          <p:nvPr>
            <p:ph type="body" idx="1"/>
          </p:nvPr>
        </p:nvSpPr>
        <p:spPr>
          <a:xfrm>
            <a:off x="1835696" y="1052736"/>
            <a:ext cx="6924675" cy="5688012"/>
          </a:xfrm>
        </p:spPr>
        <p:txBody>
          <a:bodyPr/>
          <a:lstStyle/>
          <a:p>
            <a:r>
              <a:rPr lang="en-US" b="1" dirty="0"/>
              <a:t>Imperative – </a:t>
            </a:r>
            <a:r>
              <a:rPr lang="en-US" dirty="0"/>
              <a:t>Programming with an explicit sequence of commands that update state.</a:t>
            </a:r>
          </a:p>
          <a:p>
            <a:r>
              <a:rPr lang="en-US" b="1" dirty="0"/>
              <a:t>Declarative – </a:t>
            </a:r>
            <a:r>
              <a:rPr lang="en-US" dirty="0"/>
              <a:t>Programming by specifying the result you want, not how to get it.</a:t>
            </a:r>
          </a:p>
          <a:p>
            <a:r>
              <a:rPr lang="en-US" b="1" dirty="0"/>
              <a:t>Functional programming - </a:t>
            </a:r>
            <a:r>
              <a:rPr lang="en-US" dirty="0"/>
              <a:t>Programming with function calls that avoid any global state.</a:t>
            </a:r>
          </a:p>
        </p:txBody>
      </p:sp>
    </p:spTree>
    <p:extLst>
      <p:ext uri="{BB962C8B-B14F-4D97-AF65-F5344CB8AC3E}">
        <p14:creationId xmlns:p14="http://schemas.microsoft.com/office/powerpoint/2010/main" val="8753573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2FD6CA3-ECD9-473F-9183-FA4E19720541}"/>
              </a:ext>
            </a:extLst>
          </p:cNvPr>
          <p:cNvSpPr>
            <a:spLocks noGrp="1"/>
          </p:cNvSpPr>
          <p:nvPr>
            <p:ph type="title"/>
          </p:nvPr>
        </p:nvSpPr>
        <p:spPr>
          <a:xfrm>
            <a:off x="1043608" y="2276872"/>
            <a:ext cx="6553200" cy="649287"/>
          </a:xfrm>
        </p:spPr>
        <p:txBody>
          <a:bodyPr/>
          <a:lstStyle/>
          <a:p>
            <a:r>
              <a:rPr lang="en-US" dirty="0"/>
              <a:t>Design principles</a:t>
            </a:r>
          </a:p>
        </p:txBody>
      </p:sp>
      <p:sp>
        <p:nvSpPr>
          <p:cNvPr id="3" name="Marcador de contenido 2">
            <a:extLst>
              <a:ext uri="{FF2B5EF4-FFF2-40B4-BE49-F238E27FC236}">
                <a16:creationId xmlns:a16="http://schemas.microsoft.com/office/drawing/2014/main" id="{E9483D15-41EF-4119-BE48-E3585DED3907}"/>
              </a:ext>
            </a:extLst>
          </p:cNvPr>
          <p:cNvSpPr>
            <a:spLocks noGrp="1"/>
          </p:cNvSpPr>
          <p:nvPr>
            <p:ph idx="1"/>
          </p:nvPr>
        </p:nvSpPr>
        <p:spPr>
          <a:xfrm>
            <a:off x="395536" y="3068960"/>
            <a:ext cx="8424936" cy="3672408"/>
          </a:xfrm>
        </p:spPr>
        <p:txBody>
          <a:bodyPr/>
          <a:lstStyle/>
          <a:p>
            <a:r>
              <a:rPr lang="en-US" sz="2700" b="1" i="0" dirty="0">
                <a:solidFill>
                  <a:srgbClr val="404040"/>
                </a:solidFill>
                <a:effectLst/>
                <a:latin typeface="Lato" panose="020B0604020202020204" pitchFamily="34" charset="0"/>
              </a:rPr>
              <a:t>Abstraction - </a:t>
            </a:r>
            <a:r>
              <a:rPr lang="en-US" sz="2700" i="0" dirty="0">
                <a:solidFill>
                  <a:srgbClr val="404040"/>
                </a:solidFill>
                <a:effectLst/>
                <a:latin typeface="Lato" panose="020B0604020202020204" pitchFamily="34" charset="0"/>
              </a:rPr>
              <a:t>factor out the recurring pattern.</a:t>
            </a:r>
          </a:p>
          <a:p>
            <a:r>
              <a:rPr lang="en-US" sz="2700" b="1" i="0" dirty="0">
                <a:solidFill>
                  <a:srgbClr val="404040"/>
                </a:solidFill>
                <a:effectLst/>
                <a:latin typeface="Lato" panose="020B0604020202020204" pitchFamily="34" charset="0"/>
              </a:rPr>
              <a:t>Localized cost - </a:t>
            </a:r>
            <a:r>
              <a:rPr lang="en-US" sz="2700" i="0" dirty="0">
                <a:solidFill>
                  <a:srgbClr val="404040"/>
                </a:solidFill>
                <a:effectLst/>
                <a:latin typeface="Lato" panose="020B0604020202020204" pitchFamily="34" charset="0"/>
              </a:rPr>
              <a:t>avoid distributed costs.</a:t>
            </a:r>
            <a:endParaRPr lang="en-US" sz="2700" i="0" dirty="0">
              <a:solidFill>
                <a:srgbClr val="404040"/>
              </a:solidFill>
              <a:effectLst/>
              <a:latin typeface="Lato" panose="020F0502020204030203" pitchFamily="34" charset="0"/>
            </a:endParaRPr>
          </a:p>
          <a:p>
            <a:r>
              <a:rPr lang="en-US" sz="2700" b="1" dirty="0">
                <a:solidFill>
                  <a:srgbClr val="404040"/>
                </a:solidFill>
                <a:latin typeface="Lato" panose="020F0502020204030203" pitchFamily="34" charset="0"/>
              </a:rPr>
              <a:t>P</a:t>
            </a:r>
            <a:r>
              <a:rPr lang="en-US" sz="2700" b="1" i="0" dirty="0">
                <a:solidFill>
                  <a:srgbClr val="404040"/>
                </a:solidFill>
                <a:effectLst/>
                <a:latin typeface="Lato" panose="020F0502020204030203" pitchFamily="34" charset="0"/>
              </a:rPr>
              <a:t>reservation of information - </a:t>
            </a:r>
            <a:r>
              <a:rPr lang="en-US" sz="2700" i="0" dirty="0">
                <a:solidFill>
                  <a:srgbClr val="404040"/>
                </a:solidFill>
                <a:effectLst/>
                <a:latin typeface="Lato" panose="020F0502020204030203" pitchFamily="34" charset="0"/>
              </a:rPr>
              <a:t>allow the representation of information that the user might know and that the compiler might need.</a:t>
            </a:r>
          </a:p>
          <a:p>
            <a:r>
              <a:rPr lang="en-US" sz="2700" b="1" dirty="0">
                <a:solidFill>
                  <a:srgbClr val="404040"/>
                </a:solidFill>
                <a:latin typeface="Lato" panose="020F0502020204030203" pitchFamily="34" charset="0"/>
              </a:rPr>
              <a:t>S</a:t>
            </a:r>
            <a:r>
              <a:rPr lang="en-US" sz="2700" b="1" i="0" dirty="0">
                <a:solidFill>
                  <a:srgbClr val="404040"/>
                </a:solidFill>
                <a:effectLst/>
                <a:latin typeface="Lato" panose="020F0502020204030203" pitchFamily="34" charset="0"/>
              </a:rPr>
              <a:t>implicity - </a:t>
            </a:r>
            <a:r>
              <a:rPr lang="en-US" sz="2700" i="0" dirty="0">
                <a:solidFill>
                  <a:srgbClr val="404040"/>
                </a:solidFill>
                <a:effectLst/>
                <a:latin typeface="Lato" panose="020F0502020204030203" pitchFamily="34" charset="0"/>
              </a:rPr>
              <a:t>as simple as possible.</a:t>
            </a:r>
          </a:p>
          <a:p>
            <a:r>
              <a:rPr lang="en-US" sz="2700" b="1" dirty="0">
                <a:solidFill>
                  <a:srgbClr val="404040"/>
                </a:solidFill>
                <a:latin typeface="Lato" panose="020F0502020204030203" pitchFamily="34" charset="0"/>
              </a:rPr>
              <a:t>S</a:t>
            </a:r>
            <a:r>
              <a:rPr lang="en-US" sz="2700" b="1" i="0" dirty="0">
                <a:solidFill>
                  <a:srgbClr val="404040"/>
                </a:solidFill>
                <a:effectLst/>
                <a:latin typeface="Lato" panose="020F0502020204030203" pitchFamily="34" charset="0"/>
              </a:rPr>
              <a:t>yntactic Consistency - </a:t>
            </a:r>
            <a:r>
              <a:rPr lang="en-US" sz="2700" i="0" dirty="0">
                <a:solidFill>
                  <a:srgbClr val="404040"/>
                </a:solidFill>
                <a:effectLst/>
                <a:latin typeface="Lato" panose="020F0502020204030203" pitchFamily="34" charset="0"/>
              </a:rPr>
              <a:t>Similar things should look similar.</a:t>
            </a:r>
            <a:endParaRPr lang="en-US" sz="2700" dirty="0"/>
          </a:p>
        </p:txBody>
      </p:sp>
      <p:pic>
        <p:nvPicPr>
          <p:cNvPr id="5122" name="Picture 2" descr="Monkey PNG">
            <a:extLst>
              <a:ext uri="{FF2B5EF4-FFF2-40B4-BE49-F238E27FC236}">
                <a16:creationId xmlns:a16="http://schemas.microsoft.com/office/drawing/2014/main" id="{A9D78D6D-3765-4443-9BD7-C96EC3B6396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5292080" y="210582"/>
            <a:ext cx="1597512" cy="28803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77730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4" name="Rectangle 2">
            <a:extLst>
              <a:ext uri="{FF2B5EF4-FFF2-40B4-BE49-F238E27FC236}">
                <a16:creationId xmlns:a16="http://schemas.microsoft.com/office/drawing/2014/main" id="{DAEFFB5A-71F7-4AF5-A0CD-F2092723F0E7}"/>
              </a:ext>
            </a:extLst>
          </p:cNvPr>
          <p:cNvSpPr>
            <a:spLocks noGrp="1" noChangeArrowheads="1"/>
          </p:cNvSpPr>
          <p:nvPr>
            <p:ph type="body" idx="1"/>
          </p:nvPr>
        </p:nvSpPr>
        <p:spPr>
          <a:xfrm>
            <a:off x="1763688" y="620688"/>
            <a:ext cx="7380312" cy="6039960"/>
          </a:xfrm>
        </p:spPr>
        <p:txBody>
          <a:bodyPr/>
          <a:lstStyle/>
          <a:p>
            <a:r>
              <a:rPr lang="en-US" b="1" dirty="0"/>
              <a:t>Readability </a:t>
            </a:r>
            <a:r>
              <a:rPr lang="en-US" u="sng" dirty="0"/>
              <a:t>4.0/5.0</a:t>
            </a:r>
          </a:p>
          <a:p>
            <a:pPr marL="0" indent="0">
              <a:buNone/>
            </a:pPr>
            <a:r>
              <a:rPr lang="en-US" b="1" dirty="0"/>
              <a:t>	- </a:t>
            </a:r>
            <a:r>
              <a:rPr lang="en-US" sz="2000" dirty="0"/>
              <a:t>From Java background; syntax consideration.</a:t>
            </a:r>
          </a:p>
          <a:p>
            <a:r>
              <a:rPr lang="en-US" b="1" dirty="0"/>
              <a:t>Writability </a:t>
            </a:r>
            <a:r>
              <a:rPr lang="en-US" u="sng" dirty="0"/>
              <a:t>4.0/5.0</a:t>
            </a:r>
          </a:p>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sz="2800" b="1" i="0" u="none" strike="noStrike" kern="1200" cap="none" spc="0" normalizeH="0" baseline="0" noProof="0" dirty="0">
                <a:ln>
                  <a:noFill/>
                </a:ln>
                <a:solidFill>
                  <a:srgbClr val="5F5F5F"/>
                </a:solidFill>
                <a:effectLst/>
                <a:uLnTx/>
                <a:uFillTx/>
                <a:latin typeface="Arial"/>
                <a:ea typeface="+mn-ea"/>
                <a:cs typeface="+mn-cs"/>
              </a:rPr>
              <a:t>	- </a:t>
            </a:r>
            <a:r>
              <a:rPr kumimoji="0" lang="en-US" sz="2000" i="0" u="none" strike="noStrike" kern="1200" cap="none" spc="0" normalizeH="0" baseline="0" noProof="0" dirty="0">
                <a:ln>
                  <a:noFill/>
                </a:ln>
                <a:solidFill>
                  <a:srgbClr val="5F5F5F"/>
                </a:solidFill>
                <a:effectLst/>
                <a:uLnTx/>
                <a:uFillTx/>
                <a:latin typeface="Arial"/>
                <a:ea typeface="+mn-ea"/>
                <a:cs typeface="+mn-cs"/>
              </a:rPr>
              <a:t>Expressivity, support for abstraction. </a:t>
            </a:r>
            <a:endParaRPr lang="en-US" dirty="0"/>
          </a:p>
          <a:p>
            <a:r>
              <a:rPr lang="en-US" b="1" dirty="0"/>
              <a:t>Reliability </a:t>
            </a:r>
            <a:r>
              <a:rPr lang="en-US" u="sng" dirty="0"/>
              <a:t>3.5/5.0</a:t>
            </a:r>
          </a:p>
          <a:p>
            <a:pPr marL="0" indent="0">
              <a:buNone/>
            </a:pPr>
            <a:r>
              <a:rPr kumimoji="0" lang="en-US" sz="2800" b="1" i="0" u="none" strike="noStrike" kern="1200" cap="none" spc="0" normalizeH="0" baseline="0" noProof="0" dirty="0">
                <a:ln>
                  <a:noFill/>
                </a:ln>
                <a:solidFill>
                  <a:srgbClr val="5F5F5F"/>
                </a:solidFill>
                <a:effectLst/>
                <a:uLnTx/>
                <a:uFillTx/>
                <a:latin typeface="Arial"/>
                <a:ea typeface="+mn-ea"/>
                <a:cs typeface="+mn-cs"/>
              </a:rPr>
              <a:t>	- </a:t>
            </a:r>
            <a:r>
              <a:rPr kumimoji="0" lang="en-US" sz="2000" i="0" u="none" strike="noStrike" kern="1200" cap="none" spc="0" normalizeH="0" baseline="0" noProof="0" dirty="0">
                <a:ln>
                  <a:noFill/>
                </a:ln>
                <a:solidFill>
                  <a:srgbClr val="5F5F5F"/>
                </a:solidFill>
                <a:effectLst/>
                <a:uLnTx/>
                <a:uFillTx/>
                <a:latin typeface="Arial"/>
                <a:ea typeface="+mn-ea"/>
                <a:cs typeface="+mn-cs"/>
              </a:rPr>
              <a:t>Eclipse plugin known to be buggy, not a lot of 	documentation (some people use own VSC 	environment).</a:t>
            </a:r>
            <a:endParaRPr lang="en-US" dirty="0"/>
          </a:p>
          <a:p>
            <a:r>
              <a:rPr lang="en-US" b="1" dirty="0"/>
              <a:t>Cost </a:t>
            </a:r>
            <a:r>
              <a:rPr lang="en-US" u="sng" dirty="0"/>
              <a:t>3.0/5.0</a:t>
            </a:r>
          </a:p>
          <a:p>
            <a:pPr marL="0" marR="0" lvl="0" indent="0" algn="l" defTabSz="914400" rtl="0" eaLnBrk="1" fontAlgn="base" latinLnBrk="0" hangingPunct="1">
              <a:lnSpc>
                <a:spcPct val="100000"/>
              </a:lnSpc>
              <a:spcBef>
                <a:spcPct val="20000"/>
              </a:spcBef>
              <a:spcAft>
                <a:spcPct val="0"/>
              </a:spcAft>
              <a:buClrTx/>
              <a:buSzTx/>
              <a:buFontTx/>
              <a:buNone/>
              <a:tabLst/>
              <a:defRPr/>
            </a:pPr>
            <a:r>
              <a:rPr kumimoji="0" lang="en-US" sz="2000" b="1" i="0" u="none" strike="noStrike" kern="1200" cap="none" spc="0" normalizeH="0" baseline="0" noProof="0" dirty="0">
                <a:ln>
                  <a:noFill/>
                </a:ln>
                <a:solidFill>
                  <a:srgbClr val="5F5F5F"/>
                </a:solidFill>
                <a:effectLst/>
                <a:uLnTx/>
                <a:uFillTx/>
                <a:latin typeface="Arial"/>
                <a:ea typeface="+mn-ea"/>
                <a:cs typeface="+mn-cs"/>
              </a:rPr>
              <a:t>	- </a:t>
            </a:r>
            <a:r>
              <a:rPr kumimoji="0" lang="en-US" sz="2000" i="0" u="none" strike="noStrike" kern="1200" cap="none" spc="0" normalizeH="0" baseline="0" noProof="0" dirty="0">
                <a:ln>
                  <a:noFill/>
                </a:ln>
                <a:solidFill>
                  <a:srgbClr val="5F5F5F"/>
                </a:solidFill>
                <a:effectLst/>
                <a:uLnTx/>
                <a:uFillTx/>
                <a:latin typeface="Arial"/>
                <a:ea typeface="+mn-ea"/>
                <a:cs typeface="+mn-cs"/>
              </a:rPr>
              <a:t>Eclipse plugin known to be buggy, not a lot of 	documentation </a:t>
            </a:r>
          </a:p>
          <a:p>
            <a:pPr marL="342900" marR="0" lvl="0" indent="-342900" algn="l" defTabSz="914400" rtl="0" eaLnBrk="1" fontAlgn="base" latinLnBrk="0" hangingPunct="1">
              <a:lnSpc>
                <a:spcPct val="100000"/>
              </a:lnSpc>
              <a:spcBef>
                <a:spcPct val="20000"/>
              </a:spcBef>
              <a:spcAft>
                <a:spcPct val="0"/>
              </a:spcAft>
              <a:buClrTx/>
              <a:buSzTx/>
              <a:buFontTx/>
              <a:buChar char="•"/>
              <a:tabLst/>
              <a:defRPr/>
            </a:pPr>
            <a:r>
              <a:rPr kumimoji="0" lang="en-US" sz="2800" b="1" i="0" strike="noStrike" kern="1200" cap="none" spc="0" normalizeH="0" baseline="0" noProof="0" dirty="0">
                <a:ln>
                  <a:noFill/>
                </a:ln>
                <a:solidFill>
                  <a:srgbClr val="5F5F5F"/>
                </a:solidFill>
                <a:effectLst/>
                <a:uLnTx/>
                <a:uFillTx/>
                <a:latin typeface="Arial"/>
                <a:ea typeface="+mn-ea"/>
                <a:cs typeface="+mn-cs"/>
              </a:rPr>
              <a:t>Others</a:t>
            </a:r>
            <a:r>
              <a:rPr lang="en-US" b="1" dirty="0"/>
              <a:t> </a:t>
            </a:r>
            <a:r>
              <a:rPr lang="en-US" u="sng" dirty="0"/>
              <a:t>+2.0/0.0</a:t>
            </a:r>
          </a:p>
          <a:p>
            <a:pPr marL="0" indent="0">
              <a:buNone/>
            </a:pPr>
            <a:r>
              <a:rPr lang="en-US" b="1" dirty="0"/>
              <a:t>	- </a:t>
            </a:r>
            <a:r>
              <a:rPr lang="en-US" sz="2000" dirty="0">
                <a:solidFill>
                  <a:srgbClr val="5F5F5F"/>
                </a:solidFill>
                <a:latin typeface="Arial"/>
              </a:rPr>
              <a:t>Cool name and effective/clean OOP development 	with an integrated testing framework.</a:t>
            </a:r>
          </a:p>
        </p:txBody>
      </p:sp>
      <p:sp>
        <p:nvSpPr>
          <p:cNvPr id="3" name="Rectangle 2">
            <a:extLst>
              <a:ext uri="{FF2B5EF4-FFF2-40B4-BE49-F238E27FC236}">
                <a16:creationId xmlns:a16="http://schemas.microsoft.com/office/drawing/2014/main" id="{F3FE07C1-30FD-40EA-A9AF-1BC31F371698}"/>
              </a:ext>
            </a:extLst>
          </p:cNvPr>
          <p:cNvSpPr>
            <a:spLocks noGrp="1" noChangeArrowheads="1"/>
          </p:cNvSpPr>
          <p:nvPr>
            <p:ph type="title"/>
          </p:nvPr>
        </p:nvSpPr>
        <p:spPr>
          <a:xfrm>
            <a:off x="1798210" y="10100"/>
            <a:ext cx="6553200" cy="649287"/>
          </a:xfrm>
        </p:spPr>
        <p:txBody>
          <a:bodyPr/>
          <a:lstStyle/>
          <a:p>
            <a:r>
              <a:rPr lang="en-US" altLang="en-US" dirty="0"/>
              <a:t>Evaluation</a:t>
            </a:r>
          </a:p>
        </p:txBody>
      </p:sp>
      <p:sp>
        <p:nvSpPr>
          <p:cNvPr id="5" name="Rectangle 2">
            <a:extLst>
              <a:ext uri="{FF2B5EF4-FFF2-40B4-BE49-F238E27FC236}">
                <a16:creationId xmlns:a16="http://schemas.microsoft.com/office/drawing/2014/main" id="{4DD4C1B7-5DA6-4DB8-A803-A48C7FFB8870}"/>
              </a:ext>
            </a:extLst>
          </p:cNvPr>
          <p:cNvSpPr txBox="1">
            <a:spLocks noChangeArrowheads="1"/>
          </p:cNvSpPr>
          <p:nvPr/>
        </p:nvSpPr>
        <p:spPr bwMode="auto">
          <a:xfrm>
            <a:off x="2627784" y="2060848"/>
            <a:ext cx="4536504" cy="2232248"/>
          </a:xfrm>
          <a:prstGeom prst="rect">
            <a:avLst/>
          </a:prstGeom>
          <a:solidFill>
            <a:schemeClr val="bg1"/>
          </a:solidFill>
          <a:ln>
            <a:solidFill>
              <a:schemeClr val="tx1">
                <a:lumMod val="50000"/>
              </a:schemeClr>
            </a:solidFill>
          </a:ln>
          <a:effec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3600" b="1" kern="1200">
                <a:solidFill>
                  <a:schemeClr val="tx2"/>
                </a:solidFill>
                <a:latin typeface="+mj-lt"/>
                <a:ea typeface="+mj-ea"/>
                <a:cs typeface="+mj-cs"/>
              </a:defRPr>
            </a:lvl1pPr>
            <a:lvl2pPr algn="l" rtl="0" eaLnBrk="1" fontAlgn="base" hangingPunct="1">
              <a:spcBef>
                <a:spcPct val="0"/>
              </a:spcBef>
              <a:spcAft>
                <a:spcPct val="0"/>
              </a:spcAft>
              <a:defRPr sz="3600" b="1">
                <a:solidFill>
                  <a:schemeClr val="tx2"/>
                </a:solidFill>
                <a:latin typeface="Arial" panose="020B0604020202020204" pitchFamily="34" charset="0"/>
              </a:defRPr>
            </a:lvl2pPr>
            <a:lvl3pPr algn="l" rtl="0" eaLnBrk="1" fontAlgn="base" hangingPunct="1">
              <a:spcBef>
                <a:spcPct val="0"/>
              </a:spcBef>
              <a:spcAft>
                <a:spcPct val="0"/>
              </a:spcAft>
              <a:defRPr sz="3600" b="1">
                <a:solidFill>
                  <a:schemeClr val="tx2"/>
                </a:solidFill>
                <a:latin typeface="Arial" panose="020B0604020202020204" pitchFamily="34" charset="0"/>
              </a:defRPr>
            </a:lvl3pPr>
            <a:lvl4pPr algn="l" rtl="0" eaLnBrk="1" fontAlgn="base" hangingPunct="1">
              <a:spcBef>
                <a:spcPct val="0"/>
              </a:spcBef>
              <a:spcAft>
                <a:spcPct val="0"/>
              </a:spcAft>
              <a:defRPr sz="3600" b="1">
                <a:solidFill>
                  <a:schemeClr val="tx2"/>
                </a:solidFill>
                <a:latin typeface="Arial" panose="020B0604020202020204" pitchFamily="34" charset="0"/>
              </a:defRPr>
            </a:lvl4pPr>
            <a:lvl5pPr algn="l" rtl="0" eaLnBrk="1" fontAlgn="base" hangingPunct="1">
              <a:spcBef>
                <a:spcPct val="0"/>
              </a:spcBef>
              <a:spcAft>
                <a:spcPct val="0"/>
              </a:spcAft>
              <a:defRPr sz="3600" b="1">
                <a:solidFill>
                  <a:schemeClr val="tx2"/>
                </a:solidFill>
                <a:latin typeface="Arial" panose="020B0604020202020204" pitchFamily="34" charset="0"/>
              </a:defRPr>
            </a:lvl5pPr>
            <a:lvl6pPr marL="457200" algn="l" rtl="0" eaLnBrk="1" fontAlgn="base" hangingPunct="1">
              <a:spcBef>
                <a:spcPct val="0"/>
              </a:spcBef>
              <a:spcAft>
                <a:spcPct val="0"/>
              </a:spcAft>
              <a:defRPr sz="3600" b="1">
                <a:solidFill>
                  <a:schemeClr val="tx2"/>
                </a:solidFill>
                <a:latin typeface="Arial" panose="020B0604020202020204" pitchFamily="34" charset="0"/>
              </a:defRPr>
            </a:lvl6pPr>
            <a:lvl7pPr marL="914400" algn="l" rtl="0" eaLnBrk="1" fontAlgn="base" hangingPunct="1">
              <a:spcBef>
                <a:spcPct val="0"/>
              </a:spcBef>
              <a:spcAft>
                <a:spcPct val="0"/>
              </a:spcAft>
              <a:defRPr sz="3600" b="1">
                <a:solidFill>
                  <a:schemeClr val="tx2"/>
                </a:solidFill>
                <a:latin typeface="Arial" panose="020B0604020202020204" pitchFamily="34" charset="0"/>
              </a:defRPr>
            </a:lvl7pPr>
            <a:lvl8pPr marL="1371600" algn="l" rtl="0" eaLnBrk="1" fontAlgn="base" hangingPunct="1">
              <a:spcBef>
                <a:spcPct val="0"/>
              </a:spcBef>
              <a:spcAft>
                <a:spcPct val="0"/>
              </a:spcAft>
              <a:defRPr sz="3600" b="1">
                <a:solidFill>
                  <a:schemeClr val="tx2"/>
                </a:solidFill>
                <a:latin typeface="Arial" panose="020B0604020202020204" pitchFamily="34" charset="0"/>
              </a:defRPr>
            </a:lvl8pPr>
            <a:lvl9pPr marL="1828800" algn="l" rtl="0" eaLnBrk="1" fontAlgn="base" hangingPunct="1">
              <a:spcBef>
                <a:spcPct val="0"/>
              </a:spcBef>
              <a:spcAft>
                <a:spcPct val="0"/>
              </a:spcAft>
              <a:defRPr sz="3600" b="1">
                <a:solidFill>
                  <a:schemeClr val="tx2"/>
                </a:solidFill>
                <a:latin typeface="Arial" panose="020B0604020202020204" pitchFamily="34" charset="0"/>
              </a:defRPr>
            </a:lvl9pPr>
          </a:lstStyle>
          <a:p>
            <a:pPr algn="ctr"/>
            <a:r>
              <a:rPr lang="en-US" altLang="en-US" sz="7200" dirty="0"/>
              <a:t>Total:</a:t>
            </a:r>
          </a:p>
          <a:p>
            <a:pPr algn="ctr"/>
            <a:r>
              <a:rPr lang="en-US" altLang="en-US" sz="7200" dirty="0"/>
              <a:t>16.5/20.0</a:t>
            </a:r>
          </a:p>
        </p:txBody>
      </p:sp>
      <p:pic>
        <p:nvPicPr>
          <p:cNvPr id="7" name="Picture 4" descr="Garmin | United Kingdom | Home">
            <a:extLst>
              <a:ext uri="{FF2B5EF4-FFF2-40B4-BE49-F238E27FC236}">
                <a16:creationId xmlns:a16="http://schemas.microsoft.com/office/drawing/2014/main" id="{B70EEE1D-8742-43D2-B0B7-E778CB8DC28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380312" y="1844824"/>
            <a:ext cx="1691680" cy="169168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215354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4" end="4"/>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5" end="5"/>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
                                            <p:txEl>
                                              <p:pRg st="6" end="6"/>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
                                            <p:txEl>
                                              <p:pRg st="7" end="7"/>
                                            </p:txEl>
                                          </p:spTgt>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4">
                                            <p:txEl>
                                              <p:pRg st="8" end="8"/>
                                            </p:txEl>
                                          </p:spTgt>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4">
                                            <p:txEl>
                                              <p:pRg st="9" end="9"/>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uiExpand="1" build="p"/>
      <p:bldP spid="5" grpId="0" animBg="1"/>
    </p:bldLst>
  </p:timing>
</p:sld>
</file>

<file path=ppt/theme/theme1.xml><?xml version="1.0" encoding="utf-8"?>
<a:theme xmlns:a="http://schemas.openxmlformats.org/drawingml/2006/main" name="template">
  <a:themeElements>
    <a:clrScheme name="template 5">
      <a:dk1>
        <a:srgbClr val="5F5F5F"/>
      </a:dk1>
      <a:lt1>
        <a:srgbClr val="FFFFFF"/>
      </a:lt1>
      <a:dk2>
        <a:srgbClr val="006600"/>
      </a:dk2>
      <a:lt2>
        <a:srgbClr val="CC6600"/>
      </a:lt2>
      <a:accent1>
        <a:srgbClr val="339966"/>
      </a:accent1>
      <a:accent2>
        <a:srgbClr val="FFFF66"/>
      </a:accent2>
      <a:accent3>
        <a:srgbClr val="FFFFFF"/>
      </a:accent3>
      <a:accent4>
        <a:srgbClr val="505050"/>
      </a:accent4>
      <a:accent5>
        <a:srgbClr val="ADCAB8"/>
      </a:accent5>
      <a:accent6>
        <a:srgbClr val="E7E75C"/>
      </a:accent6>
      <a:hlink>
        <a:srgbClr val="663300"/>
      </a:hlink>
      <a:folHlink>
        <a:srgbClr val="DDDDDD"/>
      </a:folHlink>
    </a:clrScheme>
    <a:fontScheme name="template">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template 1">
        <a:dk1>
          <a:srgbClr val="5F5F5F"/>
        </a:dk1>
        <a:lt1>
          <a:srgbClr val="FFFFFF"/>
        </a:lt1>
        <a:dk2>
          <a:srgbClr val="006600"/>
        </a:dk2>
        <a:lt2>
          <a:srgbClr val="FFCC99"/>
        </a:lt2>
        <a:accent1>
          <a:srgbClr val="33CC33"/>
        </a:accent1>
        <a:accent2>
          <a:srgbClr val="CC9900"/>
        </a:accent2>
        <a:accent3>
          <a:srgbClr val="FFFFFF"/>
        </a:accent3>
        <a:accent4>
          <a:srgbClr val="505050"/>
        </a:accent4>
        <a:accent5>
          <a:srgbClr val="ADE2AD"/>
        </a:accent5>
        <a:accent6>
          <a:srgbClr val="B98A00"/>
        </a:accent6>
        <a:hlink>
          <a:srgbClr val="FF9900"/>
        </a:hlink>
        <a:folHlink>
          <a:srgbClr val="DFF5E2"/>
        </a:folHlink>
      </a:clrScheme>
      <a:clrMap bg1="lt1" tx1="dk1" bg2="lt2" tx2="dk2" accent1="accent1" accent2="accent2" accent3="accent3" accent4="accent4" accent5="accent5" accent6="accent6" hlink="hlink" folHlink="folHlink"/>
    </a:extraClrScheme>
    <a:extraClrScheme>
      <a:clrScheme name="template 2">
        <a:dk1>
          <a:srgbClr val="5F5F5F"/>
        </a:dk1>
        <a:lt1>
          <a:srgbClr val="FFFFFF"/>
        </a:lt1>
        <a:dk2>
          <a:srgbClr val="006600"/>
        </a:dk2>
        <a:lt2>
          <a:srgbClr val="FFCC99"/>
        </a:lt2>
        <a:accent1>
          <a:srgbClr val="339966"/>
        </a:accent1>
        <a:accent2>
          <a:srgbClr val="CC9900"/>
        </a:accent2>
        <a:accent3>
          <a:srgbClr val="FFFFFF"/>
        </a:accent3>
        <a:accent4>
          <a:srgbClr val="505050"/>
        </a:accent4>
        <a:accent5>
          <a:srgbClr val="ADCAB8"/>
        </a:accent5>
        <a:accent6>
          <a:srgbClr val="B98A00"/>
        </a:accent6>
        <a:hlink>
          <a:srgbClr val="FF9900"/>
        </a:hlink>
        <a:folHlink>
          <a:srgbClr val="C0C0C0"/>
        </a:folHlink>
      </a:clrScheme>
      <a:clrMap bg1="lt1" tx1="dk1" bg2="lt2" tx2="dk2" accent1="accent1" accent2="accent2" accent3="accent3" accent4="accent4" accent5="accent5" accent6="accent6" hlink="hlink" folHlink="folHlink"/>
    </a:extraClrScheme>
    <a:extraClrScheme>
      <a:clrScheme name="template 3">
        <a:dk1>
          <a:srgbClr val="5F5F5F"/>
        </a:dk1>
        <a:lt1>
          <a:srgbClr val="FFFFFF"/>
        </a:lt1>
        <a:dk2>
          <a:srgbClr val="006600"/>
        </a:dk2>
        <a:lt2>
          <a:srgbClr val="FFCC99"/>
        </a:lt2>
        <a:accent1>
          <a:srgbClr val="00CC00"/>
        </a:accent1>
        <a:accent2>
          <a:srgbClr val="CC9900"/>
        </a:accent2>
        <a:accent3>
          <a:srgbClr val="FFFFFF"/>
        </a:accent3>
        <a:accent4>
          <a:srgbClr val="505050"/>
        </a:accent4>
        <a:accent5>
          <a:srgbClr val="AAE2AA"/>
        </a:accent5>
        <a:accent6>
          <a:srgbClr val="B98A00"/>
        </a:accent6>
        <a:hlink>
          <a:srgbClr val="FFCC00"/>
        </a:hlink>
        <a:folHlink>
          <a:srgbClr val="DDDDDD"/>
        </a:folHlink>
      </a:clrScheme>
      <a:clrMap bg1="lt1" tx1="dk1" bg2="lt2" tx2="dk2" accent1="accent1" accent2="accent2" accent3="accent3" accent4="accent4" accent5="accent5" accent6="accent6" hlink="hlink" folHlink="folHlink"/>
    </a:extraClrScheme>
    <a:extraClrScheme>
      <a:clrScheme name="template 4">
        <a:dk1>
          <a:srgbClr val="5F5F5F"/>
        </a:dk1>
        <a:lt1>
          <a:srgbClr val="FFFFFF"/>
        </a:lt1>
        <a:dk2>
          <a:srgbClr val="006600"/>
        </a:dk2>
        <a:lt2>
          <a:srgbClr val="CC6600"/>
        </a:lt2>
        <a:accent1>
          <a:srgbClr val="339966"/>
        </a:accent1>
        <a:accent2>
          <a:srgbClr val="FFCC00"/>
        </a:accent2>
        <a:accent3>
          <a:srgbClr val="FFFFFF"/>
        </a:accent3>
        <a:accent4>
          <a:srgbClr val="505050"/>
        </a:accent4>
        <a:accent5>
          <a:srgbClr val="ADCAB8"/>
        </a:accent5>
        <a:accent6>
          <a:srgbClr val="E7B900"/>
        </a:accent6>
        <a:hlink>
          <a:srgbClr val="FF9900"/>
        </a:hlink>
        <a:folHlink>
          <a:srgbClr val="DDDDDD"/>
        </a:folHlink>
      </a:clrScheme>
      <a:clrMap bg1="lt1" tx1="dk1" bg2="lt2" tx2="dk2" accent1="accent1" accent2="accent2" accent3="accent3" accent4="accent4" accent5="accent5" accent6="accent6" hlink="hlink" folHlink="folHlink"/>
    </a:extraClrScheme>
    <a:extraClrScheme>
      <a:clrScheme name="template 5">
        <a:dk1>
          <a:srgbClr val="5F5F5F"/>
        </a:dk1>
        <a:lt1>
          <a:srgbClr val="FFFFFF"/>
        </a:lt1>
        <a:dk2>
          <a:srgbClr val="006600"/>
        </a:dk2>
        <a:lt2>
          <a:srgbClr val="CC6600"/>
        </a:lt2>
        <a:accent1>
          <a:srgbClr val="339966"/>
        </a:accent1>
        <a:accent2>
          <a:srgbClr val="FFFF66"/>
        </a:accent2>
        <a:accent3>
          <a:srgbClr val="FFFFFF"/>
        </a:accent3>
        <a:accent4>
          <a:srgbClr val="505050"/>
        </a:accent4>
        <a:accent5>
          <a:srgbClr val="ADCAB8"/>
        </a:accent5>
        <a:accent6>
          <a:srgbClr val="E7E75C"/>
        </a:accent6>
        <a:hlink>
          <a:srgbClr val="663300"/>
        </a:hlink>
        <a:folHlink>
          <a:srgbClr val="DDDDDD"/>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template</Template>
  <TotalTime>339</TotalTime>
  <Words>743</Words>
  <Application>Microsoft Office PowerPoint</Application>
  <PresentationFormat>Presentación en pantalla (4:3)</PresentationFormat>
  <Paragraphs>51</Paragraphs>
  <Slides>11</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11</vt:i4>
      </vt:variant>
    </vt:vector>
  </HeadingPairs>
  <TitlesOfParts>
    <vt:vector size="16" baseType="lpstr">
      <vt:lpstr>Arial</vt:lpstr>
      <vt:lpstr>Lato</vt:lpstr>
      <vt:lpstr>Tahoma</vt:lpstr>
      <vt:lpstr>Verdana</vt:lpstr>
      <vt:lpstr>template</vt:lpstr>
      <vt:lpstr>Monkey - C</vt:lpstr>
      <vt:lpstr>Background</vt:lpstr>
      <vt:lpstr>Rationale</vt:lpstr>
      <vt:lpstr>Code sample – Monkey display</vt:lpstr>
      <vt:lpstr>Classification</vt:lpstr>
      <vt:lpstr>Presentación de PowerPoint</vt:lpstr>
      <vt:lpstr>Presentación de PowerPoint</vt:lpstr>
      <vt:lpstr>Design principles</vt:lpstr>
      <vt:lpstr>Evaluation</vt:lpstr>
      <vt:lpstr>Conclusion</vt:lpstr>
      <vt:lpstr>References</vt:lpstr>
    </vt:vector>
  </TitlesOfParts>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Name of presentation</dc:title>
  <dc:creator>Carlos Bueso Jr.</dc:creator>
  <cp:lastModifiedBy>Carlos Bueso Jr.</cp:lastModifiedBy>
  <cp:revision>26</cp:revision>
  <dcterms:created xsi:type="dcterms:W3CDTF">2021-09-21T01:52:47Z</dcterms:created>
  <dcterms:modified xsi:type="dcterms:W3CDTF">2021-09-21T16:34:28Z</dcterms:modified>
</cp:coreProperties>
</file>

<file path=docProps/thumbnail.jpeg>
</file>